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7" r:id="rId4"/>
    <p:sldId id="258" r:id="rId5"/>
    <p:sldId id="262" r:id="rId6"/>
    <p:sldId id="263" r:id="rId7"/>
    <p:sldId id="259" r:id="rId8"/>
    <p:sldId id="270" r:id="rId9"/>
    <p:sldId id="271" r:id="rId10"/>
    <p:sldId id="272" r:id="rId11"/>
    <p:sldId id="273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57487-67FF-47FB-8A54-5CB1DAC8D324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666DA-2A82-4C4C-8FC5-4FBE7AB4FD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00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666DA-2A82-4C4C-8FC5-4FBE7AB4FDC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52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46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44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10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15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43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41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65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68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95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99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B60A7-1B7D-4BD0-88C4-AF23DA7049BA}" type="datetimeFigureOut">
              <a:rPr lang="en-AU" smtClean="0"/>
              <a:pPr/>
              <a:t>1/02/2012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5333-E8E6-4A76-862A-6E4F6F1EF2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86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05136"/>
          </a:xfrm>
          <a:blipFill rotWithShape="1"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en-AU" sz="2000" dirty="0" smtClean="0">
                <a:latin typeface="Lucida Calligraphy"/>
                <a:cs typeface="Lucida Calligraphy"/>
              </a:rPr>
              <a:t>Bound for South Australia 1836</a:t>
            </a:r>
            <a:r>
              <a:rPr lang="en-AU" sz="3200" dirty="0" smtClean="0">
                <a:latin typeface="Lucida Calligraphy"/>
                <a:cs typeface="Lucida Calligraphy"/>
              </a:rPr>
              <a:t/>
            </a:r>
            <a:br>
              <a:rPr lang="en-AU" sz="3200" dirty="0" smtClean="0">
                <a:latin typeface="Lucida Calligraphy"/>
                <a:cs typeface="Lucida Calligraphy"/>
              </a:rPr>
            </a:br>
            <a:r>
              <a:rPr lang="en-AU" sz="3200" dirty="0" smtClean="0">
                <a:latin typeface="Lucida Calligraphy"/>
                <a:cs typeface="Lucida Calligraphy"/>
              </a:rPr>
              <a:t>A Whale Of A Time </a:t>
            </a:r>
            <a:br>
              <a:rPr lang="en-AU" sz="3200" dirty="0" smtClean="0">
                <a:latin typeface="Lucida Calligraphy"/>
                <a:cs typeface="Lucida Calligraphy"/>
              </a:rPr>
            </a:br>
            <a:r>
              <a:rPr lang="en-AU" sz="3200" dirty="0" smtClean="0">
                <a:latin typeface="Lucida Calligraphy"/>
                <a:cs typeface="Lucida Calligraphy"/>
              </a:rPr>
              <a:t>Week  10</a:t>
            </a:r>
            <a:endParaRPr lang="en-AU" sz="3200" dirty="0">
              <a:latin typeface="Lucida Calligraphy"/>
              <a:cs typeface="Lucida Calligraph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61220"/>
            <a:ext cx="6705600" cy="5044380"/>
          </a:xfrm>
        </p:spPr>
        <p:txBody>
          <a:bodyPr>
            <a:normAutofit lnSpcReduction="10000"/>
          </a:bodyPr>
          <a:lstStyle/>
          <a:p>
            <a:pPr algn="l"/>
            <a:endParaRPr lang="en-AU" dirty="0" smtClean="0"/>
          </a:p>
          <a:p>
            <a:pPr algn="l"/>
            <a:endParaRPr lang="en-AU" sz="1800" dirty="0" smtClean="0"/>
          </a:p>
          <a:p>
            <a:pPr algn="l"/>
            <a:endParaRPr lang="en-AU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"</a:t>
            </a:r>
            <a:r>
              <a:rPr lang="en-US" sz="1800" dirty="0" smtClean="0">
                <a:solidFill>
                  <a:srgbClr val="EEECE1"/>
                </a:solidFill>
              </a:rPr>
              <a:t>Common Whale, Fin backed Whale or Fin-fish” published in </a:t>
            </a:r>
            <a:r>
              <a:rPr lang="en-US" sz="1800" i="1" dirty="0" smtClean="0">
                <a:solidFill>
                  <a:srgbClr val="EEECE1"/>
                </a:solidFill>
              </a:rPr>
              <a:t>A New Cabinet Cyclopedia ..</a:t>
            </a:r>
            <a:r>
              <a:rPr lang="en-US" sz="1800" dirty="0" smtClean="0">
                <a:solidFill>
                  <a:srgbClr val="EEECE1"/>
                </a:solidFill>
              </a:rPr>
              <a:t>, 1819 </a:t>
            </a:r>
            <a:endParaRPr lang="en-AU" sz="1800" dirty="0" smtClean="0">
              <a:solidFill>
                <a:srgbClr val="EEECE1"/>
              </a:solidFill>
            </a:endParaRPr>
          </a:p>
          <a:p>
            <a:pPr algn="l"/>
            <a:endParaRPr lang="en-AU" sz="1800" dirty="0"/>
          </a:p>
          <a:p>
            <a:pPr algn="l"/>
            <a:endParaRPr lang="en-AU" sz="1800" dirty="0" smtClean="0"/>
          </a:p>
          <a:p>
            <a:pPr algn="l"/>
            <a:endParaRPr lang="en-AU" sz="1800" dirty="0"/>
          </a:p>
          <a:p>
            <a:pPr algn="l"/>
            <a:endParaRPr lang="en-AU" sz="1800" dirty="0" smtClean="0"/>
          </a:p>
          <a:p>
            <a:pPr algn="l"/>
            <a:endParaRPr lang="en-AU" sz="1800" dirty="0"/>
          </a:p>
          <a:p>
            <a:pPr algn="l"/>
            <a:endParaRPr lang="en-AU" sz="1800" dirty="0" smtClean="0"/>
          </a:p>
          <a:p>
            <a:pPr algn="l"/>
            <a:endParaRPr lang="en-AU" sz="1800" dirty="0"/>
          </a:p>
          <a:p>
            <a:pPr algn="l"/>
            <a:endParaRPr lang="en-AU" sz="1800" dirty="0" smtClean="0"/>
          </a:p>
          <a:p>
            <a:pPr algn="l"/>
            <a:endParaRPr lang="en-AU" sz="1800" dirty="0" smtClean="0"/>
          </a:p>
          <a:p>
            <a:pPr algn="l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438400"/>
            <a:ext cx="5334000" cy="31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r>
              <a:rPr lang="en-US" sz="1800" dirty="0" smtClean="0">
                <a:solidFill>
                  <a:srgbClr val="EEECE1"/>
                </a:solidFill>
              </a:rPr>
              <a:t>"Whale" engraved by </a:t>
            </a:r>
            <a:r>
              <a:rPr lang="en-US" sz="1800" dirty="0" err="1" smtClean="0">
                <a:solidFill>
                  <a:srgbClr val="EEECE1"/>
                </a:solidFill>
              </a:rPr>
              <a:t>T.Dixon</a:t>
            </a:r>
            <a:r>
              <a:rPr lang="en-US" sz="1800" dirty="0" smtClean="0">
                <a:solidFill>
                  <a:srgbClr val="EEECE1"/>
                </a:solidFill>
              </a:rPr>
              <a:t>, published in Oliver Goldsmith's </a:t>
            </a:r>
            <a:r>
              <a:rPr lang="en-US" sz="1800" i="1" dirty="0" smtClean="0">
                <a:solidFill>
                  <a:srgbClr val="EEECE1"/>
                </a:solidFill>
              </a:rPr>
              <a:t>History of the Earth and Animated Nature</a:t>
            </a:r>
            <a:r>
              <a:rPr lang="en-US" sz="1800" dirty="0" smtClean="0">
                <a:solidFill>
                  <a:srgbClr val="EEECE1"/>
                </a:solidFill>
              </a:rPr>
              <a:t>', 1822.</a:t>
            </a:r>
            <a:r>
              <a:rPr lang="en-AU" sz="1800" dirty="0" smtClean="0"/>
              <a:t>	</a:t>
            </a:r>
            <a:endParaRPr lang="en-AU" sz="1800" dirty="0" smtClean="0">
              <a:solidFill>
                <a:srgbClr val="EEECE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6945540" cy="36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r>
              <a:rPr lang="en-US" sz="1800" dirty="0" smtClean="0"/>
              <a:t>"</a:t>
            </a:r>
            <a:r>
              <a:rPr lang="en-US" sz="1800" dirty="0" err="1" smtClean="0">
                <a:solidFill>
                  <a:srgbClr val="EEECE1"/>
                </a:solidFill>
              </a:rPr>
              <a:t>Estroza</a:t>
            </a:r>
            <a:r>
              <a:rPr lang="en-US" sz="1800" dirty="0" smtClean="0">
                <a:solidFill>
                  <a:srgbClr val="EEECE1"/>
                </a:solidFill>
              </a:rPr>
              <a:t> Pass, Madeira" engraved by </a:t>
            </a:r>
            <a:r>
              <a:rPr lang="en-US" sz="1800" dirty="0" err="1" smtClean="0">
                <a:solidFill>
                  <a:srgbClr val="EEECE1"/>
                </a:solidFill>
              </a:rPr>
              <a:t>E.Radclyffe</a:t>
            </a:r>
            <a:r>
              <a:rPr lang="en-US" sz="1800" dirty="0" smtClean="0">
                <a:solidFill>
                  <a:srgbClr val="EEECE1"/>
                </a:solidFill>
              </a:rPr>
              <a:t> after a picture by </a:t>
            </a:r>
            <a:r>
              <a:rPr lang="en-US" sz="1800" dirty="0" err="1" smtClean="0">
                <a:solidFill>
                  <a:srgbClr val="EEECE1"/>
                </a:solidFill>
              </a:rPr>
              <a:t>J.Drayton</a:t>
            </a:r>
            <a:r>
              <a:rPr lang="en-US" sz="1800" dirty="0" smtClean="0">
                <a:solidFill>
                  <a:srgbClr val="EEECE1"/>
                </a:solidFill>
              </a:rPr>
              <a:t>, published in </a:t>
            </a:r>
            <a:r>
              <a:rPr lang="en-US" sz="1800" i="1" dirty="0" smtClean="0">
                <a:solidFill>
                  <a:srgbClr val="EEECE1"/>
                </a:solidFill>
              </a:rPr>
              <a:t>Gallery of Nature</a:t>
            </a:r>
            <a:r>
              <a:rPr lang="en-US" sz="1800" dirty="0" smtClean="0">
                <a:solidFill>
                  <a:srgbClr val="EEECE1"/>
                </a:solidFill>
              </a:rPr>
              <a:t>, 1846</a:t>
            </a:r>
            <a:r>
              <a:rPr lang="en-AU" sz="1800" dirty="0" smtClean="0"/>
              <a:t>	</a:t>
            </a:r>
            <a:endParaRPr lang="en-AU" sz="1800" dirty="0" smtClean="0">
              <a:solidFill>
                <a:srgbClr val="EEECE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1000"/>
            <a:ext cx="3048000" cy="47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AU" sz="3600" dirty="0" smtClean="0">
                <a:latin typeface="Lucida Calligraphy"/>
                <a:cs typeface="Lucida Calligraphy"/>
              </a:rPr>
              <a:t>Glossary of terms </a:t>
            </a:r>
            <a:endParaRPr lang="en-AU" sz="3600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550" b="1" dirty="0" smtClean="0"/>
              <a:t>Drawing and </a:t>
            </a:r>
            <a:r>
              <a:rPr lang="en-AU" sz="1550" b="1" dirty="0" err="1" smtClean="0"/>
              <a:t>knoting</a:t>
            </a:r>
            <a:r>
              <a:rPr lang="en-AU" sz="1550" b="1" dirty="0" smtClean="0"/>
              <a:t> yarns </a:t>
            </a:r>
          </a:p>
          <a:p>
            <a:r>
              <a:rPr lang="en-AU" sz="1550" dirty="0" smtClean="0"/>
              <a:t>Extracting threads from old rope and knotting them together for further use.</a:t>
            </a:r>
          </a:p>
          <a:p>
            <a:pPr marL="0" indent="0">
              <a:buNone/>
            </a:pPr>
            <a:r>
              <a:rPr lang="en-AU" sz="1550" b="1" dirty="0"/>
              <a:t>larboard</a:t>
            </a:r>
          </a:p>
          <a:p>
            <a:r>
              <a:rPr lang="en-AU" sz="1550" dirty="0"/>
              <a:t>The old term for the left hand side of a ship looking forward. The right hand side is starboard. To avoid </a:t>
            </a:r>
            <a:r>
              <a:rPr lang="en-AU" sz="1550" dirty="0" err="1"/>
              <a:t>mis</a:t>
            </a:r>
            <a:r>
              <a:rPr lang="en-AU" sz="1550" dirty="0"/>
              <a:t>-hearing an order, it is now referred to as ‘port’. </a:t>
            </a:r>
            <a:endParaRPr lang="en-AU" sz="1550" dirty="0" smtClean="0"/>
          </a:p>
          <a:p>
            <a:pPr marL="0" indent="0">
              <a:buNone/>
            </a:pPr>
            <a:r>
              <a:rPr lang="en-AU" sz="1550" b="1" dirty="0" err="1" smtClean="0"/>
              <a:t>Lattitude</a:t>
            </a:r>
            <a:endParaRPr lang="en-AU" sz="1550" b="1" dirty="0" smtClean="0"/>
          </a:p>
          <a:p>
            <a:r>
              <a:rPr lang="en-AU" sz="1550" dirty="0"/>
              <a:t>Latitude is the distance of a point north or south of the equator as measured in degrees. The poles are at 90 degrees north and south.</a:t>
            </a:r>
            <a:endParaRPr lang="en-AU" sz="1550" dirty="0" smtClean="0"/>
          </a:p>
          <a:p>
            <a:pPr marL="0" indent="0">
              <a:buNone/>
            </a:pPr>
            <a:r>
              <a:rPr lang="en-AU" sz="1550" b="1" dirty="0" smtClean="0"/>
              <a:t>Line </a:t>
            </a:r>
            <a:r>
              <a:rPr lang="en-AU" sz="1550" b="1" dirty="0"/>
              <a:t>tubs</a:t>
            </a:r>
          </a:p>
          <a:p>
            <a:r>
              <a:rPr lang="en-AU" sz="1550" dirty="0"/>
              <a:t>Coopered wooden tubs in which the whale line attached to a harpoon was coiled ready for use in the whaleboats</a:t>
            </a:r>
            <a:r>
              <a:rPr lang="en-AU" sz="1550" dirty="0" smtClean="0"/>
              <a:t>.</a:t>
            </a:r>
          </a:p>
          <a:p>
            <a:pPr marL="0" indent="0">
              <a:buNone/>
            </a:pPr>
            <a:r>
              <a:rPr lang="en-AU" sz="1550" b="1" dirty="0" smtClean="0"/>
              <a:t>Longitude</a:t>
            </a:r>
          </a:p>
          <a:p>
            <a:r>
              <a:rPr lang="en-AU" sz="1550" dirty="0"/>
              <a:t>Longitude is the distance, measured in degrees, of the meridian on which a point lies to the meridian of Greenwich. On the other side of the earth to Greenwich is a point with a longitude of both 180 degrees east and 180 degrees west.</a:t>
            </a:r>
            <a:endParaRPr lang="en-AU" sz="1550" dirty="0" smtClean="0"/>
          </a:p>
          <a:p>
            <a:pPr marL="0" indent="0">
              <a:buNone/>
            </a:pPr>
            <a:endParaRPr lang="en-AU" sz="1550" dirty="0"/>
          </a:p>
          <a:p>
            <a:pPr marL="0" indent="0">
              <a:buNone/>
            </a:pPr>
            <a:endParaRPr lang="en-AU" sz="1550" dirty="0" smtClean="0"/>
          </a:p>
          <a:p>
            <a:pPr marL="0" indent="0">
              <a:buNone/>
            </a:pPr>
            <a:r>
              <a:rPr lang="en-AU" sz="1550" dirty="0" smtClean="0"/>
              <a:t>						             </a:t>
            </a:r>
            <a:r>
              <a:rPr lang="en-AU" sz="1550" dirty="0" smtClean="0">
                <a:hlinkClick r:id="rId3" action="ppaction://hlinksldjump"/>
              </a:rPr>
              <a:t>Return to Journal Entries</a:t>
            </a:r>
            <a:endParaRPr lang="en-AU" sz="1550" dirty="0"/>
          </a:p>
          <a:p>
            <a:pPr marL="0" indent="0">
              <a:buNone/>
            </a:pPr>
            <a:endParaRPr lang="en-AU" sz="1550" dirty="0" smtClean="0"/>
          </a:p>
          <a:p>
            <a:pPr>
              <a:buNone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30460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96136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550" b="1" dirty="0" err="1" smtClean="0"/>
              <a:t>Obsd</a:t>
            </a:r>
            <a:r>
              <a:rPr lang="en-AU" sz="1550" b="1" dirty="0" smtClean="0"/>
              <a:t> </a:t>
            </a:r>
            <a:r>
              <a:rPr lang="en-AU" sz="1550" b="1" dirty="0"/>
              <a:t>a distance </a:t>
            </a:r>
          </a:p>
          <a:p>
            <a:r>
              <a:rPr lang="en-AU" sz="1550" dirty="0"/>
              <a:t>Observed the angle between the sun and moon, which was known as a ‘lunar distance’. Taken at a time related to the midday as determined by the sun’s passing, the longitude could then be calculated and use of this method was indicated by the symbol ‘À and Å</a:t>
            </a:r>
            <a:r>
              <a:rPr lang="en-AU" sz="1550" dirty="0" smtClean="0"/>
              <a:t>’.</a:t>
            </a:r>
          </a:p>
          <a:p>
            <a:pPr marL="0" indent="0">
              <a:buNone/>
            </a:pPr>
            <a:r>
              <a:rPr lang="en-AU" sz="1550" b="1" dirty="0" err="1"/>
              <a:t>Senet</a:t>
            </a:r>
            <a:endParaRPr lang="en-AU" sz="1550" b="1" dirty="0"/>
          </a:p>
          <a:p>
            <a:r>
              <a:rPr lang="en-AU" sz="1550" dirty="0" err="1"/>
              <a:t>Sennit</a:t>
            </a:r>
            <a:r>
              <a:rPr lang="en-AU" sz="1550" dirty="0"/>
              <a:t> (correct spelling) is a flattened form of rope made by plaiting three or more rope-yarns together</a:t>
            </a:r>
            <a:r>
              <a:rPr lang="en-AU" sz="1550" dirty="0" smtClean="0"/>
              <a:t>.</a:t>
            </a:r>
          </a:p>
          <a:p>
            <a:pPr marL="0" indent="0">
              <a:buNone/>
            </a:pPr>
            <a:r>
              <a:rPr lang="en-AU" sz="1550" b="1" dirty="0"/>
              <a:t>star-board</a:t>
            </a:r>
          </a:p>
          <a:p>
            <a:r>
              <a:rPr lang="en-AU" sz="1550" dirty="0"/>
              <a:t>The starboard is the right side of a ship or a boat perceived by a person on board facing the bow (front).The left side was originally called ‘larboard’ but in the early nineteenth century that term was replaced by ‘port’ to avoid the crew </a:t>
            </a:r>
            <a:r>
              <a:rPr lang="en-AU" sz="1550" dirty="0" err="1"/>
              <a:t>mis</a:t>
            </a:r>
            <a:r>
              <a:rPr lang="en-AU" sz="1550" dirty="0"/>
              <a:t>-hearing an order. The change was made official in 1844 </a:t>
            </a:r>
            <a:endParaRPr lang="en-AU" sz="1550" dirty="0" smtClean="0"/>
          </a:p>
          <a:p>
            <a:endParaRPr lang="en-AU" sz="1550" dirty="0"/>
          </a:p>
          <a:p>
            <a:endParaRPr lang="en-AU" sz="1550" dirty="0" smtClean="0"/>
          </a:p>
          <a:p>
            <a:endParaRPr lang="en-AU" sz="1550" dirty="0"/>
          </a:p>
          <a:p>
            <a:endParaRPr lang="en-AU" sz="1550" dirty="0" smtClean="0"/>
          </a:p>
          <a:p>
            <a:endParaRPr lang="en-AU" sz="1550" dirty="0"/>
          </a:p>
          <a:p>
            <a:endParaRPr lang="en-AU" sz="1550" dirty="0" smtClean="0"/>
          </a:p>
          <a:p>
            <a:endParaRPr lang="en-AU" sz="1550" dirty="0"/>
          </a:p>
          <a:p>
            <a:endParaRPr lang="en-AU" sz="1550" dirty="0" smtClean="0"/>
          </a:p>
          <a:p>
            <a:pPr marL="0" indent="0">
              <a:buNone/>
            </a:pPr>
            <a:r>
              <a:rPr lang="en-AU" sz="1550" dirty="0" smtClean="0"/>
              <a:t>						            </a:t>
            </a:r>
            <a:r>
              <a:rPr lang="en-AU" sz="1550" dirty="0" smtClean="0">
                <a:hlinkClick r:id="rId2" action="ppaction://hlinksldjump"/>
              </a:rPr>
              <a:t> Return to Journal Entries</a:t>
            </a:r>
            <a:endParaRPr lang="en-AU" sz="1550" dirty="0"/>
          </a:p>
          <a:p>
            <a:pPr marL="0" indent="0">
              <a:buNone/>
            </a:pPr>
            <a:endParaRPr lang="en-AU" sz="1550" dirty="0"/>
          </a:p>
          <a:p>
            <a:endParaRPr lang="en-AU" sz="1550" dirty="0"/>
          </a:p>
          <a:p>
            <a:endParaRPr lang="en-AU" sz="1550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28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AU" sz="3600" dirty="0" smtClean="0">
                <a:latin typeface="Lucida Calligraphy"/>
                <a:cs typeface="Lucida Calligraphy"/>
              </a:rPr>
              <a:t>Overview</a:t>
            </a:r>
            <a:endParaRPr lang="en-AU" sz="3600" dirty="0">
              <a:latin typeface="Lucida Calligraphy"/>
              <a:cs typeface="Lucida Calligraphy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Between February and July 1836 nine ships left Britain bound for the newly created province of South Australia. On-board the ships were passengers who over many long months braved the perils of the ocean, including some of the most treacherous seas in the world to begin a new life on the other side of the world.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This resource uses the stories from these nine ships as recorded by the passengers and crew in their personal journals.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079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AU" sz="3600" dirty="0" smtClean="0">
                <a:latin typeface="Lucida Calligraphy"/>
                <a:cs typeface="Lucida Calligraphy"/>
              </a:rPr>
              <a:t>Contents </a:t>
            </a:r>
            <a:endParaRPr lang="en-AU" sz="3600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/>
          <a:lstStyle/>
          <a:p>
            <a:r>
              <a:rPr lang="en-AU" dirty="0" smtClean="0">
                <a:cs typeface="Times New Roman" pitchFamily="18" charset="0"/>
                <a:hlinkClick r:id="rId3" action="ppaction://hlinksldjump"/>
              </a:rPr>
              <a:t>Introduction</a:t>
            </a:r>
            <a:endParaRPr lang="en-AU" dirty="0">
              <a:cs typeface="Times New Roman" pitchFamily="18" charset="0"/>
            </a:endParaRPr>
          </a:p>
          <a:p>
            <a:r>
              <a:rPr lang="en-AU" dirty="0">
                <a:cs typeface="Times New Roman" pitchFamily="18" charset="0"/>
                <a:hlinkClick r:id="rId4" action="ppaction://hlinksldjump"/>
              </a:rPr>
              <a:t>Journal entries</a:t>
            </a:r>
            <a:endParaRPr lang="en-AU" dirty="0">
              <a:cs typeface="Times New Roman" pitchFamily="18" charset="0"/>
            </a:endParaRPr>
          </a:p>
          <a:p>
            <a:r>
              <a:rPr lang="en-AU" dirty="0">
                <a:cs typeface="Times New Roman" pitchFamily="18" charset="0"/>
                <a:hlinkClick r:id="rId5" action="ppaction://hlinksldjump"/>
              </a:rPr>
              <a:t>Inquiry Questions</a:t>
            </a:r>
            <a:endParaRPr lang="en-AU" dirty="0">
              <a:cs typeface="Times New Roman" pitchFamily="18" charset="0"/>
            </a:endParaRPr>
          </a:p>
          <a:p>
            <a:r>
              <a:rPr lang="en-AU" dirty="0">
                <a:cs typeface="Times New Roman" pitchFamily="18" charset="0"/>
                <a:hlinkClick r:id="rId6" action="ppaction://hlinksldjump"/>
              </a:rPr>
              <a:t>Relevant images </a:t>
            </a:r>
            <a:endParaRPr lang="en-AU" dirty="0">
              <a:cs typeface="Times New Roman" pitchFamily="18" charset="0"/>
            </a:endParaRPr>
          </a:p>
          <a:p>
            <a:r>
              <a:rPr lang="en-AU" dirty="0">
                <a:cs typeface="Times New Roman" pitchFamily="18" charset="0"/>
                <a:hlinkClick r:id="rId7" action="ppaction://hlinksldjump"/>
              </a:rPr>
              <a:t>Glossary of terms</a:t>
            </a:r>
            <a:endParaRPr lang="en-AU" dirty="0">
              <a:cs typeface="Times New Roman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08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AU" sz="3600" dirty="0" smtClean="0">
                <a:latin typeface="Lucida Calligraphy"/>
                <a:cs typeface="Lucida Calligraphy"/>
              </a:rPr>
              <a:t>Introduction</a:t>
            </a:r>
            <a:endParaRPr lang="en-AU" sz="3600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We hear from Captain Martin on the </a:t>
            </a:r>
            <a:r>
              <a:rPr lang="en-AU" sz="2000" i="1" dirty="0"/>
              <a:t>John Pirie</a:t>
            </a:r>
            <a:r>
              <a:rPr lang="en-AU" sz="2000" dirty="0"/>
              <a:t> again this week as he sights a whale in the grey of the evening. The whale is about three miles away and is spouting water to a great height in the air. This week we will think about how humans have shared the ocean and interacted with whales over time.</a:t>
            </a:r>
          </a:p>
        </p:txBody>
      </p:sp>
    </p:spTree>
    <p:extLst>
      <p:ext uri="{BB962C8B-B14F-4D97-AF65-F5344CB8AC3E}">
        <p14:creationId xmlns:p14="http://schemas.microsoft.com/office/powerpoint/2010/main" val="34785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Captain </a:t>
            </a:r>
            <a:r>
              <a:rPr lang="en-AU" sz="2000" dirty="0"/>
              <a:t>Robert Morgan, on board the </a:t>
            </a:r>
            <a:r>
              <a:rPr lang="en-AU" sz="2000" i="1" dirty="0"/>
              <a:t>Duke of York </a:t>
            </a:r>
            <a:r>
              <a:rPr lang="en-AU" sz="2000" dirty="0"/>
              <a:t>wrote</a:t>
            </a:r>
            <a:r>
              <a:rPr lang="en-AU" sz="2000" dirty="0" smtClean="0"/>
              <a:t>.</a:t>
            </a: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pPr marL="400050" lvl="1" indent="0">
              <a:buNone/>
            </a:pPr>
            <a:r>
              <a:rPr lang="en-AU" sz="2000" i="1" dirty="0" smtClean="0"/>
              <a:t>All </a:t>
            </a:r>
            <a:r>
              <a:rPr lang="en-AU" sz="2000" i="1" dirty="0"/>
              <a:t>this 24 hours light winds from the </a:t>
            </a:r>
            <a:r>
              <a:rPr lang="en-AU" sz="2000" i="1" dirty="0" err="1"/>
              <a:t>NE</a:t>
            </a:r>
            <a:r>
              <a:rPr lang="en-AU" sz="2000" i="1" baseline="30000" dirty="0" err="1"/>
              <a:t>d</a:t>
            </a:r>
            <a:r>
              <a:rPr lang="en-AU" sz="2000" i="1" dirty="0"/>
              <a:t> all sail</a:t>
            </a:r>
            <a:br>
              <a:rPr lang="en-AU" sz="2000" i="1" dirty="0"/>
            </a:br>
            <a:r>
              <a:rPr lang="en-AU" sz="2000" i="1" dirty="0"/>
              <a:t>set </a:t>
            </a:r>
            <a:r>
              <a:rPr lang="en-AU" sz="2000" i="1" dirty="0" smtClean="0"/>
              <a:t>steering </a:t>
            </a:r>
            <a:r>
              <a:rPr lang="en-AU" sz="2000" i="1" dirty="0"/>
              <a:t>SW½S and SW by S employed</a:t>
            </a:r>
            <a:r>
              <a:rPr lang="en-AU" sz="2000" i="1" dirty="0" smtClean="0"/>
              <a:t> </a:t>
            </a:r>
            <a:r>
              <a:rPr lang="en-AU" sz="2000" i="1" dirty="0" smtClean="0">
                <a:hlinkClick r:id="rId2" action="ppaction://hlinksldjump"/>
              </a:rPr>
              <a:t>drawing</a:t>
            </a:r>
            <a:r>
              <a:rPr lang="en-AU" sz="2000" i="1" dirty="0">
                <a:hlinkClick r:id="rId2" action="ppaction://hlinksldjump"/>
              </a:rPr>
              <a:t/>
            </a:r>
            <a:br>
              <a:rPr lang="en-AU" sz="2000" i="1" dirty="0">
                <a:hlinkClick r:id="rId2" action="ppaction://hlinksldjump"/>
              </a:rPr>
            </a:br>
            <a:r>
              <a:rPr lang="en-AU" sz="2000" i="1" dirty="0">
                <a:hlinkClick r:id="rId2" action="ppaction://hlinksldjump"/>
              </a:rPr>
              <a:t>and </a:t>
            </a:r>
            <a:r>
              <a:rPr lang="en-AU" sz="2000" i="1" dirty="0" err="1">
                <a:hlinkClick r:id="rId2" action="ppaction://hlinksldjump"/>
              </a:rPr>
              <a:t>knoting</a:t>
            </a:r>
            <a:r>
              <a:rPr lang="en-AU" sz="2000" i="1" dirty="0">
                <a:hlinkClick r:id="rId2" action="ppaction://hlinksldjump"/>
              </a:rPr>
              <a:t> yarns </a:t>
            </a:r>
            <a:r>
              <a:rPr lang="en-AU" sz="2000" i="1" dirty="0" smtClean="0"/>
              <a:t>making </a:t>
            </a:r>
            <a:r>
              <a:rPr lang="en-AU" sz="2000" i="1" u="sng" dirty="0" err="1" smtClean="0">
                <a:hlinkClick r:id="rId3" action="ppaction://hlinksldjump"/>
              </a:rPr>
              <a:t>senet</a:t>
            </a:r>
            <a:r>
              <a:rPr lang="en-AU" sz="2000" i="1" dirty="0" smtClean="0"/>
              <a:t> </a:t>
            </a:r>
            <a:r>
              <a:rPr lang="en-AU" sz="2000" i="1" dirty="0"/>
              <a:t>boat sails</a:t>
            </a:r>
            <a:br>
              <a:rPr lang="en-AU" sz="2000" i="1" dirty="0"/>
            </a:br>
            <a:r>
              <a:rPr lang="en-AU" sz="2000" i="1" dirty="0"/>
              <a:t>and grinding harpoons the cooper </a:t>
            </a:r>
            <a:r>
              <a:rPr lang="en-AU" sz="2000" i="1" dirty="0" smtClean="0"/>
              <a:t>making </a:t>
            </a:r>
            <a:r>
              <a:rPr lang="en-AU" sz="2000" i="1" dirty="0" smtClean="0">
                <a:hlinkClick r:id="rId2" action="ppaction://hlinksldjump"/>
              </a:rPr>
              <a:t>line</a:t>
            </a:r>
            <a:r>
              <a:rPr lang="en-AU" sz="2000" i="1" dirty="0">
                <a:hlinkClick r:id="rId2" action="ppaction://hlinksldjump"/>
              </a:rPr>
              <a:t/>
            </a:r>
            <a:br>
              <a:rPr lang="en-AU" sz="2000" i="1" dirty="0">
                <a:hlinkClick r:id="rId2" action="ppaction://hlinksldjump"/>
              </a:rPr>
            </a:br>
            <a:r>
              <a:rPr lang="en-AU" sz="2000" i="1" dirty="0">
                <a:hlinkClick r:id="rId2" action="ppaction://hlinksldjump"/>
              </a:rPr>
              <a:t>tubs</a:t>
            </a:r>
            <a:r>
              <a:rPr lang="en-AU" sz="2000" i="1" dirty="0"/>
              <a:t> PM</a:t>
            </a:r>
            <a:r>
              <a:rPr lang="en-AU" sz="2000" i="1" dirty="0" smtClean="0"/>
              <a:t> </a:t>
            </a:r>
            <a:r>
              <a:rPr lang="en-AU" sz="2000" i="1" dirty="0" smtClean="0">
                <a:hlinkClick r:id="rId3" action="ppaction://hlinksldjump"/>
              </a:rPr>
              <a:t>Obsd </a:t>
            </a:r>
            <a:r>
              <a:rPr lang="en-AU" sz="2000" i="1" dirty="0">
                <a:hlinkClick r:id="rId3" action="ppaction://hlinksldjump"/>
              </a:rPr>
              <a:t>a distance</a:t>
            </a:r>
            <a:r>
              <a:rPr lang="en-AU" sz="2000" i="1" dirty="0"/>
              <a:t> between À and Å which</a:t>
            </a:r>
            <a:br>
              <a:rPr lang="en-AU" sz="2000" i="1" dirty="0"/>
            </a:br>
            <a:r>
              <a:rPr lang="en-AU" sz="2000" i="1" dirty="0"/>
              <a:t>gives our </a:t>
            </a:r>
            <a:r>
              <a:rPr lang="en-AU" sz="2000" i="1" dirty="0" err="1">
                <a:hlinkClick r:id="rId2" action="ppaction://hlinksldjump"/>
              </a:rPr>
              <a:t>Long</a:t>
            </a:r>
            <a:r>
              <a:rPr lang="en-AU" sz="2000" i="1" baseline="30000" dirty="0" err="1">
                <a:hlinkClick r:id="rId2" action="ppaction://hlinksldjump"/>
              </a:rPr>
              <a:t>d</a:t>
            </a:r>
            <a:r>
              <a:rPr lang="en-AU" sz="2000" i="1" dirty="0"/>
              <a:t> 23.59 West </a:t>
            </a:r>
            <a:r>
              <a:rPr lang="en-AU" sz="2000" i="1" dirty="0" err="1">
                <a:hlinkClick r:id="rId2" action="ppaction://hlinksldjump"/>
              </a:rPr>
              <a:t>Latt</a:t>
            </a:r>
            <a:r>
              <a:rPr lang="en-AU" sz="2000" i="1" baseline="30000" dirty="0" err="1">
                <a:hlinkClick r:id="rId2" action="ppaction://hlinksldjump"/>
              </a:rPr>
              <a:t>d</a:t>
            </a:r>
            <a:r>
              <a:rPr lang="en-AU" sz="2000" i="1" dirty="0"/>
              <a:t> 25.52 North</a:t>
            </a:r>
          </a:p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4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2667" b="1" dirty="0" smtClean="0">
                <a:latin typeface="Lucida Calligraphy"/>
                <a:cs typeface="Lucida Calligraphy"/>
              </a:rPr>
              <a:t>Journal entries </a:t>
            </a:r>
            <a:br>
              <a:rPr lang="en-AU" sz="2667" b="1" dirty="0" smtClean="0">
                <a:latin typeface="Lucida Calligraphy"/>
                <a:cs typeface="Lucida Calligraphy"/>
              </a:rPr>
            </a:br>
            <a:r>
              <a:rPr lang="en-AU" sz="2667" b="1" dirty="0" smtClean="0">
                <a:latin typeface="Lucida Calligraphy"/>
                <a:cs typeface="Lucida Calligraphy"/>
              </a:rPr>
              <a:t>Monday 25 April 1836</a:t>
            </a:r>
            <a:r>
              <a:rPr lang="en-AU" b="1" dirty="0" smtClean="0"/>
              <a:t/>
            </a:r>
            <a:br>
              <a:rPr lang="en-AU" b="1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41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4000" b="1" dirty="0" smtClean="0">
                <a:latin typeface="Lucida Calligraphy"/>
                <a:cs typeface="Lucida Calligraphy"/>
              </a:rPr>
              <a:t>Wednesday 27 April 1836</a:t>
            </a:r>
            <a:r>
              <a:rPr lang="en-AU" b="1" dirty="0" smtClean="0"/>
              <a:t/>
            </a:r>
            <a:br>
              <a:rPr lang="en-AU" b="1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John </a:t>
            </a:r>
            <a:r>
              <a:rPr lang="en-AU" sz="2000" dirty="0"/>
              <a:t>Pirie journal writer, on board the </a:t>
            </a:r>
            <a:r>
              <a:rPr lang="en-AU" sz="2000" i="1" dirty="0"/>
              <a:t>John Pirie </a:t>
            </a:r>
            <a:r>
              <a:rPr lang="en-AU" sz="2000" dirty="0"/>
              <a:t>wrote</a:t>
            </a:r>
            <a:r>
              <a:rPr lang="en-AU" sz="2000" dirty="0" smtClean="0"/>
              <a:t>.</a:t>
            </a: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pPr marL="400050" lvl="1" indent="0">
              <a:buNone/>
            </a:pPr>
            <a:r>
              <a:rPr lang="en-AU" sz="2000" i="1" dirty="0" smtClean="0"/>
              <a:t>The </a:t>
            </a:r>
            <a:r>
              <a:rPr lang="en-AU" sz="2000" i="1" dirty="0"/>
              <a:t>Weather has </a:t>
            </a:r>
            <a:r>
              <a:rPr lang="en-AU" sz="2000" i="1" dirty="0" err="1"/>
              <a:t>remain’d</a:t>
            </a:r>
            <a:r>
              <a:rPr lang="en-AU" sz="2000" i="1" dirty="0"/>
              <a:t> uncommonly fine since Sunday,</a:t>
            </a:r>
            <a:br>
              <a:rPr lang="en-AU" sz="2000" i="1" dirty="0"/>
            </a:br>
            <a:r>
              <a:rPr lang="en-AU" sz="2000" i="1" dirty="0" err="1"/>
              <a:t>accomp</a:t>
            </a:r>
            <a:r>
              <a:rPr lang="en-AU" sz="2000" i="1" baseline="30000" dirty="0" err="1"/>
              <a:t>d</a:t>
            </a:r>
            <a:r>
              <a:rPr lang="en-AU" sz="2000" i="1" dirty="0"/>
              <a:t> with a smart Breeze from N,E, and at Day</a:t>
            </a:r>
            <a:br>
              <a:rPr lang="en-AU" sz="2000" i="1" dirty="0"/>
            </a:br>
            <a:r>
              <a:rPr lang="en-AU" sz="2000" i="1" dirty="0"/>
              <a:t>light this </a:t>
            </a:r>
            <a:r>
              <a:rPr lang="en-AU" sz="2000" i="1" dirty="0" err="1"/>
              <a:t>Morng</a:t>
            </a:r>
            <a:r>
              <a:rPr lang="en-AU" sz="2000" i="1" dirty="0"/>
              <a:t> we could just discern the tops of</a:t>
            </a:r>
            <a:br>
              <a:rPr lang="en-AU" sz="2000" i="1" dirty="0"/>
            </a:br>
            <a:r>
              <a:rPr lang="en-AU" sz="2000" i="1" dirty="0"/>
              <a:t>the high Lands, in the Island of Porto-Santo,</a:t>
            </a:r>
            <a:br>
              <a:rPr lang="en-AU" sz="2000" i="1" dirty="0"/>
            </a:br>
            <a:r>
              <a:rPr lang="en-AU" sz="2000" i="1" dirty="0"/>
              <a:t>shortly after which, saw the Island of Madeira, and</a:t>
            </a:r>
            <a:br>
              <a:rPr lang="en-AU" sz="2000" i="1" dirty="0"/>
            </a:br>
            <a:r>
              <a:rPr lang="en-AU" sz="2000" i="1" dirty="0"/>
              <a:t>before it was dark, passed through between them, keep-</a:t>
            </a:r>
            <a:br>
              <a:rPr lang="en-AU" sz="2000" i="1" dirty="0"/>
            </a:br>
            <a:r>
              <a:rPr lang="en-AU" sz="2000" i="1" dirty="0" err="1"/>
              <a:t>ing</a:t>
            </a:r>
            <a:r>
              <a:rPr lang="en-AU" sz="2000" i="1" dirty="0"/>
              <a:t> Porto-Santo, with a few Islands called the</a:t>
            </a:r>
            <a:br>
              <a:rPr lang="en-AU" sz="2000" i="1" dirty="0"/>
            </a:br>
            <a:r>
              <a:rPr lang="en-AU" sz="2000" i="1" dirty="0" err="1"/>
              <a:t>Desertas</a:t>
            </a:r>
            <a:r>
              <a:rPr lang="en-AU" sz="2000" i="1" dirty="0"/>
              <a:t>, on our</a:t>
            </a:r>
            <a:r>
              <a:rPr lang="en-AU" sz="2000" i="1" dirty="0" smtClean="0"/>
              <a:t> </a:t>
            </a:r>
            <a:r>
              <a:rPr lang="en-AU" sz="2000" i="1" dirty="0" smtClean="0">
                <a:hlinkClick r:id="rId3" action="ppaction://hlinksldjump"/>
              </a:rPr>
              <a:t>larboard</a:t>
            </a:r>
            <a:r>
              <a:rPr lang="en-AU" sz="2000" i="1" dirty="0" smtClean="0"/>
              <a:t> </a:t>
            </a:r>
            <a:r>
              <a:rPr lang="en-AU" sz="2000" i="1" dirty="0"/>
              <a:t>, and Madeira on the</a:t>
            </a:r>
            <a:r>
              <a:rPr lang="en-AU" sz="2000" i="1" dirty="0" smtClean="0"/>
              <a:t> </a:t>
            </a:r>
            <a:r>
              <a:rPr lang="en-AU" sz="2000" i="1" dirty="0" smtClean="0">
                <a:hlinkClick r:id="rId4" action="ppaction://hlinksldjump"/>
              </a:rPr>
              <a:t>star</a:t>
            </a:r>
            <a:r>
              <a:rPr lang="en-AU" sz="2000" i="1" dirty="0">
                <a:hlinkClick r:id="rId4" action="ppaction://hlinksldjump"/>
              </a:rPr>
              <a:t>-</a:t>
            </a:r>
            <a:br>
              <a:rPr lang="en-AU" sz="2000" i="1" dirty="0">
                <a:hlinkClick r:id="rId4" action="ppaction://hlinksldjump"/>
              </a:rPr>
            </a:br>
            <a:r>
              <a:rPr lang="en-AU" sz="2000" i="1" dirty="0">
                <a:hlinkClick r:id="rId4" action="ppaction://hlinksldjump"/>
              </a:rPr>
              <a:t>board </a:t>
            </a:r>
            <a:r>
              <a:rPr lang="en-AU" sz="2000" i="1" dirty="0"/>
              <a:t>Side _______ In the grey of the </a:t>
            </a:r>
            <a:r>
              <a:rPr lang="en-AU" sz="2000" i="1" dirty="0" err="1"/>
              <a:t>Even</a:t>
            </a:r>
            <a:r>
              <a:rPr lang="en-AU" sz="2000" i="1" baseline="30000" dirty="0" err="1"/>
              <a:t>g</a:t>
            </a:r>
            <a:r>
              <a:rPr lang="en-AU" sz="2000" i="1" dirty="0"/>
              <a:t> we got</a:t>
            </a:r>
            <a:br>
              <a:rPr lang="en-AU" sz="2000" i="1" dirty="0"/>
            </a:br>
            <a:r>
              <a:rPr lang="en-AU" sz="2000" i="1" dirty="0"/>
              <a:t>sight of a Whale, about 3 Miles from us, it was </a:t>
            </a:r>
            <a:r>
              <a:rPr lang="en-AU" sz="2000" i="1" dirty="0" err="1"/>
              <a:t>spou</a:t>
            </a:r>
            <a:r>
              <a:rPr lang="en-AU" sz="2000" i="1" dirty="0"/>
              <a:t>-</a:t>
            </a:r>
            <a:br>
              <a:rPr lang="en-AU" sz="2000" i="1" dirty="0"/>
            </a:br>
            <a:r>
              <a:rPr lang="en-AU" sz="2000" i="1" dirty="0"/>
              <a:t>-ting up Water to a great height in the Air _______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7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4000" b="1" dirty="0" smtClean="0">
                <a:latin typeface="Lucida Calligraphy"/>
                <a:cs typeface="Lucida Calligraphy"/>
              </a:rPr>
              <a:t>Inquiry Questions</a:t>
            </a:r>
            <a:r>
              <a:rPr lang="en-AU" b="1" dirty="0" smtClean="0"/>
              <a:t/>
            </a:r>
            <a:br>
              <a:rPr lang="en-AU" b="1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30763"/>
          </a:xfrm>
          <a:solidFill>
            <a:schemeClr val="bg2"/>
          </a:solidFill>
          <a:effectLst>
            <a:glow rad="101600">
              <a:schemeClr val="bg2">
                <a:alpha val="75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AU" sz="2000" dirty="0" smtClean="0"/>
              <a:t>On </a:t>
            </a:r>
            <a:r>
              <a:rPr lang="en-AU" sz="2000" dirty="0"/>
              <a:t>April 27</a:t>
            </a:r>
            <a:r>
              <a:rPr lang="en-AU" sz="2000" baseline="30000" dirty="0"/>
              <a:t>th</a:t>
            </a:r>
            <a:r>
              <a:rPr lang="en-AU" sz="2000" dirty="0"/>
              <a:t> Captain Martin writes about a whale sighting. How do you think the passengers and crew felt when they saw the whale? </a:t>
            </a:r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What species of whale do you think it could be</a:t>
            </a:r>
            <a:r>
              <a:rPr lang="en-AU" sz="2000" dirty="0" smtClean="0"/>
              <a:t>?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How likely do you think would it be to see the </a:t>
            </a:r>
            <a:r>
              <a:rPr lang="en-AU" sz="2000" dirty="0" smtClean="0"/>
              <a:t>same </a:t>
            </a:r>
            <a:r>
              <a:rPr lang="en-AU" sz="2000" dirty="0"/>
              <a:t>species of whale in this area today</a:t>
            </a:r>
            <a:r>
              <a:rPr lang="en-AU" sz="2000" dirty="0" smtClean="0"/>
              <a:t>?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What information can we learn from Captain Martin’s recount of sighting the whale?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3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295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r>
              <a:rPr lang="en-US" sz="7579" dirty="0" smtClean="0">
                <a:latin typeface="Lucida Calligraphy"/>
                <a:cs typeface="Lucida Calligraphy"/>
              </a:rPr>
              <a:t>Images</a:t>
            </a:r>
            <a:r>
              <a:rPr lang="en-US" sz="11077" dirty="0" smtClean="0">
                <a:latin typeface="Lucida Calligraphy"/>
                <a:cs typeface="Lucida Calligraphy"/>
              </a:rPr>
              <a:t> </a:t>
            </a: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33600"/>
            <a:ext cx="2514600" cy="3796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6172200"/>
            <a:ext cx="6278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dirty="0" smtClean="0">
                <a:solidFill>
                  <a:srgbClr val="EEECE1"/>
                </a:solidFill>
              </a:rPr>
              <a:t>Duke of York model showing try pots bricked in to the ship's deck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rgbClr val="EEECE1"/>
              </a:solidFill>
            </a:endParaRPr>
          </a:p>
          <a:p>
            <a:pPr algn="ctr">
              <a:buNone/>
            </a:pPr>
            <a:r>
              <a:rPr lang="en-AU" sz="1800" dirty="0" smtClean="0"/>
              <a:t>	</a:t>
            </a:r>
            <a:r>
              <a:rPr lang="en-AU" sz="1800" dirty="0" smtClean="0">
                <a:solidFill>
                  <a:srgbClr val="EEECE1"/>
                </a:solidFill>
              </a:rPr>
              <a:t>Reconstructed plans of the John Pirie, courtesy of Bob Sexton 2011</a:t>
            </a:r>
          </a:p>
        </p:txBody>
      </p:sp>
      <p:pic>
        <p:nvPicPr>
          <p:cNvPr id="5" name="Picture 2" descr="C:\Users\ahutchison\Desktop\John-Pirie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264696" cy="34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650</Words>
  <Application>Microsoft Office PowerPoint</Application>
  <PresentationFormat>On-screen Show (4:3)</PresentationFormat>
  <Paragraphs>141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Bound for South Australia 1836 A Whale Of A Time  Week  10</vt:lpstr>
      <vt:lpstr>Overview</vt:lpstr>
      <vt:lpstr>Contents </vt:lpstr>
      <vt:lpstr>Introduction</vt:lpstr>
      <vt:lpstr> Journal entries  Monday 25 April 1836 </vt:lpstr>
      <vt:lpstr> Wednesday 27 April 1836 </vt:lpstr>
      <vt:lpstr> Inquiry Questions </vt:lpstr>
      <vt:lpstr>PowerPoint Presentation</vt:lpstr>
      <vt:lpstr>PowerPoint Presentation</vt:lpstr>
      <vt:lpstr>PowerPoint Presentation</vt:lpstr>
      <vt:lpstr>PowerPoint Presentation</vt:lpstr>
      <vt:lpstr>Glossary of terms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 for South Australia 1836</dc:title>
  <dc:creator>Abigail Hutchison</dc:creator>
  <cp:lastModifiedBy>Jonathan Hull</cp:lastModifiedBy>
  <cp:revision>19</cp:revision>
  <dcterms:created xsi:type="dcterms:W3CDTF">2011-10-12T10:48:42Z</dcterms:created>
  <dcterms:modified xsi:type="dcterms:W3CDTF">2012-02-01T05:36:10Z</dcterms:modified>
</cp:coreProperties>
</file>