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64" r:id="rId6"/>
    <p:sldId id="259" r:id="rId7"/>
    <p:sldId id="27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0F20337-6906-480F-A8E0-F26C24F19FEF}"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257371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F20337-6906-480F-A8E0-F26C24F19FEF}"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25669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F20337-6906-480F-A8E0-F26C24F19FEF}"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360653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F20337-6906-480F-A8E0-F26C24F19FEF}"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197331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20337-6906-480F-A8E0-F26C24F19FEF}"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32088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0F20337-6906-480F-A8E0-F26C24F19FEF}"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34520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0F20337-6906-480F-A8E0-F26C24F19FEF}" type="datetimeFigureOut">
              <a:rPr lang="en-AU" smtClean="0"/>
              <a:pPr/>
              <a:t>1/02/2012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84349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0F20337-6906-480F-A8E0-F26C24F19FEF}" type="datetimeFigureOut">
              <a:rPr lang="en-AU" smtClean="0"/>
              <a:pPr/>
              <a:t>1/02/2012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10736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20337-6906-480F-A8E0-F26C24F19FEF}" type="datetimeFigureOut">
              <a:rPr lang="en-AU" smtClean="0"/>
              <a:pPr/>
              <a:t>1/02/2012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304958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20337-6906-480F-A8E0-F26C24F19FEF}"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206215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20337-6906-480F-A8E0-F26C24F19FEF}"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A5ED1E6-BCA1-427E-BA84-07C4BAF55858}" type="slidenum">
              <a:rPr lang="en-AU" smtClean="0"/>
              <a:pPr/>
              <a:t>‹#›</a:t>
            </a:fld>
            <a:endParaRPr lang="en-AU"/>
          </a:p>
        </p:txBody>
      </p:sp>
    </p:spTree>
    <p:extLst>
      <p:ext uri="{BB962C8B-B14F-4D97-AF65-F5344CB8AC3E}">
        <p14:creationId xmlns:p14="http://schemas.microsoft.com/office/powerpoint/2010/main" val="372407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0337-6906-480F-A8E0-F26C24F19FEF}" type="datetimeFigureOut">
              <a:rPr lang="en-AU" smtClean="0"/>
              <a:pPr/>
              <a:t>1/02/2012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ED1E6-BCA1-427E-BA84-07C4BAF55858}" type="slidenum">
              <a:rPr lang="en-AU" smtClean="0"/>
              <a:pPr/>
              <a:t>‹#›</a:t>
            </a:fld>
            <a:endParaRPr lang="en-AU"/>
          </a:p>
        </p:txBody>
      </p:sp>
    </p:spTree>
    <p:extLst>
      <p:ext uri="{BB962C8B-B14F-4D97-AF65-F5344CB8AC3E}">
        <p14:creationId xmlns:p14="http://schemas.microsoft.com/office/powerpoint/2010/main" val="351324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2190328"/>
          </a:xfrm>
          <a:blipFill rotWithShape="1">
            <a:blip r:embed="rId2"/>
            <a:stretch>
              <a:fillRect/>
            </a:stretch>
          </a:blipFill>
        </p:spPr>
        <p:txBody>
          <a:bodyPr>
            <a:normAutofit fontScale="90000"/>
          </a:bodyPr>
          <a:lstStyle/>
          <a:p>
            <a:r>
              <a:rPr lang="en-AU" sz="2222" dirty="0" smtClean="0">
                <a:latin typeface="Lucida Calligraphy"/>
                <a:cs typeface="Lucida Calligraphy"/>
              </a:rPr>
              <a:t/>
            </a:r>
            <a:br>
              <a:rPr lang="en-AU" sz="2222" dirty="0" smtClean="0">
                <a:latin typeface="Lucida Calligraphy"/>
                <a:cs typeface="Lucida Calligraphy"/>
              </a:rPr>
            </a:br>
            <a:r>
              <a:rPr lang="en-AU" sz="2222" dirty="0" smtClean="0">
                <a:latin typeface="Lucida Calligraphy"/>
                <a:cs typeface="Lucida Calligraphy"/>
              </a:rPr>
              <a:t>Bound for South Australia 1836</a:t>
            </a:r>
            <a:r>
              <a:rPr lang="en-AU" sz="3556" dirty="0" smtClean="0">
                <a:latin typeface="Lucida Calligraphy"/>
                <a:cs typeface="Lucida Calligraphy"/>
              </a:rPr>
              <a:t/>
            </a:r>
            <a:br>
              <a:rPr lang="en-AU" sz="3556" dirty="0" smtClean="0">
                <a:latin typeface="Lucida Calligraphy"/>
                <a:cs typeface="Lucida Calligraphy"/>
              </a:rPr>
            </a:br>
            <a:r>
              <a:rPr lang="en-AU" sz="3556" dirty="0" smtClean="0">
                <a:latin typeface="Lucida Calligraphy"/>
                <a:cs typeface="Lucida Calligraphy"/>
              </a:rPr>
              <a:t>Signs and Symbols </a:t>
            </a:r>
            <a:br>
              <a:rPr lang="en-AU" sz="3556" dirty="0" smtClean="0">
                <a:latin typeface="Lucida Calligraphy"/>
                <a:cs typeface="Lucida Calligraphy"/>
              </a:rPr>
            </a:br>
            <a:r>
              <a:rPr lang="en-AU" sz="3556" dirty="0" smtClean="0">
                <a:latin typeface="Lucida Calligraphy"/>
                <a:cs typeface="Lucida Calligraphy"/>
              </a:rPr>
              <a:t>Week 19</a:t>
            </a:r>
            <a:r>
              <a:rPr lang="en-AU" dirty="0" smtClean="0"/>
              <a:t/>
            </a:r>
            <a:br>
              <a:rPr lang="en-AU" dirty="0" smtClean="0"/>
            </a:br>
            <a:endParaRPr lang="en-AU" dirty="0"/>
          </a:p>
        </p:txBody>
      </p:sp>
      <p:sp>
        <p:nvSpPr>
          <p:cNvPr id="3" name="Subtitle 2"/>
          <p:cNvSpPr>
            <a:spLocks noGrp="1"/>
          </p:cNvSpPr>
          <p:nvPr>
            <p:ph type="subTitle" idx="1"/>
          </p:nvPr>
        </p:nvSpPr>
        <p:spPr>
          <a:xfrm>
            <a:off x="899592" y="1556792"/>
            <a:ext cx="6400800" cy="5040560"/>
          </a:xfrm>
        </p:spPr>
        <p:txBody>
          <a:bodyPr>
            <a:normAutofit/>
          </a:bodyPr>
          <a:lstStyle/>
          <a:p>
            <a:pPr algn="l"/>
            <a:endParaRPr lang="en-AU" dirty="0" smtClean="0"/>
          </a:p>
          <a:p>
            <a:pPr algn="l"/>
            <a:endParaRPr lang="en-AU" i="1" dirty="0" smtClean="0"/>
          </a:p>
          <a:p>
            <a:pPr algn="l"/>
            <a:endParaRPr lang="en-AU" i="1" dirty="0"/>
          </a:p>
          <a:p>
            <a:pPr algn="l"/>
            <a:endParaRPr lang="en-AU" i="1" dirty="0" smtClean="0"/>
          </a:p>
          <a:p>
            <a:pPr algn="l"/>
            <a:endParaRPr lang="en-AU" i="1" dirty="0"/>
          </a:p>
          <a:p>
            <a:pPr algn="l"/>
            <a:endParaRPr lang="en-AU" i="1" dirty="0" smtClean="0"/>
          </a:p>
          <a:p>
            <a:r>
              <a:rPr lang="en-AU" sz="2000" i="1" dirty="0" smtClean="0"/>
              <a:t>Portland </a:t>
            </a:r>
            <a:r>
              <a:rPr lang="en-AU" sz="2000" i="1" dirty="0"/>
              <a:t>Bill Lighthouse</a:t>
            </a:r>
            <a:endParaRPr lang="en-AU" sz="2000" dirty="0"/>
          </a:p>
        </p:txBody>
      </p:sp>
      <p:pic>
        <p:nvPicPr>
          <p:cNvPr id="1026" name="Picture 2" descr="C:\Users\ahutchison\Desktop\725px-Portland_Bill_Lighthouse_2-280x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24200"/>
            <a:ext cx="374374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1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Overview</a:t>
            </a:r>
            <a:endParaRPr lang="en-AU"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AU" sz="2000" dirty="0"/>
          </a:p>
        </p:txBody>
      </p:sp>
    </p:spTree>
    <p:extLst>
      <p:ext uri="{BB962C8B-B14F-4D97-AF65-F5344CB8AC3E}">
        <p14:creationId xmlns:p14="http://schemas.microsoft.com/office/powerpoint/2010/main" val="17058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Contents</a:t>
            </a:r>
            <a:endParaRPr lang="en-AU" sz="3600" dirty="0">
              <a:latin typeface="Lucida Calligraphy"/>
              <a:cs typeface="Lucida Calligraphy"/>
            </a:endParaRPr>
          </a:p>
        </p:txBody>
      </p:sp>
      <p:sp>
        <p:nvSpPr>
          <p:cNvPr id="3" name="Content Placeholder 2"/>
          <p:cNvSpPr>
            <a:spLocks noGrp="1"/>
          </p:cNvSpPr>
          <p:nvPr>
            <p:ph idx="1"/>
          </p:nvPr>
        </p:nvSpPr>
        <p:spPr>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a:cs typeface="Times New Roman" pitchFamily="18" charset="0"/>
            </a:endParaRPr>
          </a:p>
          <a:p>
            <a:r>
              <a:rPr lang="en-AU" dirty="0">
                <a:cs typeface="Times New Roman" pitchFamily="18" charset="0"/>
                <a:hlinkClick r:id="rId4" action="ppaction://hlinksldjump"/>
              </a:rPr>
              <a:t>Journal entries</a:t>
            </a:r>
            <a:endParaRPr lang="en-AU" dirty="0">
              <a:cs typeface="Times New Roman" pitchFamily="18" charset="0"/>
            </a:endParaRPr>
          </a:p>
          <a:p>
            <a:r>
              <a:rPr lang="en-AU" dirty="0">
                <a:cs typeface="Times New Roman" pitchFamily="18" charset="0"/>
                <a:hlinkClick r:id="rId5" action="ppaction://hlinksldjump"/>
              </a:rPr>
              <a:t>Inquiry Questions</a:t>
            </a:r>
            <a:endParaRPr lang="en-AU" dirty="0">
              <a:cs typeface="Times New Roman" pitchFamily="18" charset="0"/>
            </a:endParaRPr>
          </a:p>
          <a:p>
            <a:r>
              <a:rPr lang="en-AU" dirty="0" smtClean="0">
                <a:cs typeface="Times New Roman" pitchFamily="18" charset="0"/>
                <a:hlinkClick r:id="rId6" action="ppaction://hlinksldjump"/>
              </a:rPr>
              <a:t>Glossary </a:t>
            </a:r>
            <a:r>
              <a:rPr lang="en-AU" dirty="0">
                <a:cs typeface="Times New Roman" pitchFamily="18" charset="0"/>
                <a:hlinkClick r:id="rId6" action="ppaction://hlinksldjump"/>
              </a:rPr>
              <a:t>of terms</a:t>
            </a:r>
            <a:endParaRPr lang="en-AU" dirty="0">
              <a:cs typeface="Times New Roman" pitchFamily="18" charset="0"/>
            </a:endParaRPr>
          </a:p>
          <a:p>
            <a:endParaRPr lang="en-AU" dirty="0"/>
          </a:p>
        </p:txBody>
      </p:sp>
    </p:spTree>
    <p:extLst>
      <p:ext uri="{BB962C8B-B14F-4D97-AF65-F5344CB8AC3E}">
        <p14:creationId xmlns:p14="http://schemas.microsoft.com/office/powerpoint/2010/main" val="187726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Introduction </a:t>
            </a:r>
            <a:endParaRPr lang="en-AU" sz="3600" dirty="0">
              <a:latin typeface="Lucida Calligraphy"/>
              <a:cs typeface="Lucida Calligraphy"/>
            </a:endParaRPr>
          </a:p>
        </p:txBody>
      </p:sp>
      <p:sp>
        <p:nvSpPr>
          <p:cNvPr id="3" name="Content Placeholder 2"/>
          <p:cNvSpPr>
            <a:spLocks noGrp="1"/>
          </p:cNvSpPr>
          <p:nvPr>
            <p:ph idx="1"/>
          </p:nvPr>
        </p:nvSpPr>
        <p:spPr>
          <a:xfrm>
            <a:off x="457200" y="1752600"/>
            <a:ext cx="8229600" cy="4724400"/>
          </a:xfrm>
          <a:solidFill>
            <a:schemeClr val="bg2"/>
          </a:solidFill>
          <a:effectLst>
            <a:glow rad="101600">
              <a:schemeClr val="bg2">
                <a:alpha val="75000"/>
              </a:schemeClr>
            </a:glow>
          </a:effectLst>
        </p:spPr>
        <p:txBody>
          <a:bodyPr>
            <a:normAutofit/>
          </a:bodyPr>
          <a:lstStyle/>
          <a:p>
            <a:pPr marL="0" indent="0">
              <a:buNone/>
            </a:pPr>
            <a:r>
              <a:rPr lang="en-AU" sz="2000" dirty="0"/>
              <a:t>This week a number of the journal entries make reference to sending and receiving written communication in the form of letters. In week 3 we learnt about the postal system in England in 1836, but what were some of the other forms of communication used during this time? How were signs and symbols used to communicate, both on shore and at sea during the 19th century, and are they still used today?</a:t>
            </a:r>
          </a:p>
        </p:txBody>
      </p:sp>
    </p:spTree>
    <p:extLst>
      <p:ext uri="{BB962C8B-B14F-4D97-AF65-F5344CB8AC3E}">
        <p14:creationId xmlns:p14="http://schemas.microsoft.com/office/powerpoint/2010/main" val="426383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a:solidFill>
            <a:schemeClr val="bg2"/>
          </a:solidFill>
          <a:effectLst>
            <a:glow rad="101600">
              <a:schemeClr val="bg2">
                <a:alpha val="75000"/>
              </a:schemeClr>
            </a:glow>
          </a:effectLst>
        </p:spPr>
        <p:txBody>
          <a:bodyPr>
            <a:normAutofit/>
          </a:bodyPr>
          <a:lstStyle/>
          <a:p>
            <a:pPr>
              <a:buNone/>
            </a:pPr>
            <a:r>
              <a:rPr lang="en-AU" sz="2000" dirty="0" smtClean="0"/>
              <a:t>Boyle </a:t>
            </a:r>
            <a:r>
              <a:rPr lang="en-AU" sz="2000" dirty="0"/>
              <a:t>Travers </a:t>
            </a:r>
            <a:r>
              <a:rPr lang="en-AU" sz="2000" dirty="0" smtClean="0"/>
              <a:t>Finniss</a:t>
            </a:r>
            <a:r>
              <a:rPr lang="en-AU" sz="2000" dirty="0"/>
              <a:t>, on board the </a:t>
            </a:r>
            <a:r>
              <a:rPr lang="en-AU" sz="2000" i="1" dirty="0"/>
              <a:t>Cygnet</a:t>
            </a:r>
            <a:r>
              <a:rPr lang="en-AU" sz="2000" dirty="0"/>
              <a:t> </a:t>
            </a:r>
            <a:r>
              <a:rPr lang="en-AU" sz="2000" dirty="0" smtClean="0"/>
              <a:t>wrote: </a:t>
            </a:r>
          </a:p>
          <a:p>
            <a:pPr>
              <a:buNone/>
            </a:pPr>
            <a:endParaRPr lang="en-AU" sz="2000" dirty="0" smtClean="0"/>
          </a:p>
          <a:p>
            <a:pPr>
              <a:buNone/>
            </a:pPr>
            <a:r>
              <a:rPr lang="en-AU" sz="2000" dirty="0" smtClean="0"/>
              <a:t>	</a:t>
            </a:r>
            <a:r>
              <a:rPr lang="en-AU" sz="2000" i="1" dirty="0" smtClean="0"/>
              <a:t>30th</a:t>
            </a:r>
            <a:r>
              <a:rPr lang="en-AU" sz="2000" i="1" dirty="0"/>
              <a:t>. The</a:t>
            </a:r>
            <a:r>
              <a:rPr lang="en-AU" sz="2000" i="1" dirty="0" smtClean="0"/>
              <a:t> custom </a:t>
            </a:r>
            <a:r>
              <a:rPr lang="en-AU" sz="2000" i="1" dirty="0"/>
              <a:t>house flag was set on </a:t>
            </a:r>
            <a:r>
              <a:rPr lang="en-AU" sz="2000" i="1" dirty="0" smtClean="0"/>
              <a:t>the </a:t>
            </a:r>
            <a:r>
              <a:rPr lang="en-AU" sz="2000" i="1" dirty="0"/>
              <a:t>fore mast .</a:t>
            </a:r>
            <a:endParaRPr lang="en-AU" sz="2000" i="1" dirty="0" smtClean="0"/>
          </a:p>
          <a:p>
            <a:pPr>
              <a:buNone/>
            </a:pPr>
            <a:endParaRPr lang="en-AU" sz="2000" dirty="0" smtClean="0"/>
          </a:p>
          <a:p>
            <a:pPr>
              <a:buNone/>
            </a:pPr>
            <a:endParaRPr lang="en-AU" dirty="0"/>
          </a:p>
        </p:txBody>
      </p:sp>
      <p:sp>
        <p:nvSpPr>
          <p:cNvPr id="5" name="Title 1"/>
          <p:cNvSpPr>
            <a:spLocks noGrp="1"/>
          </p:cNvSpPr>
          <p:nvPr>
            <p:ph type="title"/>
          </p:nvPr>
        </p:nvSpPr>
        <p:spPr>
          <a:blipFill rotWithShape="1">
            <a:blip r:embed="rId2"/>
            <a:stretch>
              <a:fillRect/>
            </a:stretch>
          </a:blipFill>
        </p:spPr>
        <p:txBody>
          <a:bodyPr>
            <a:normAutofit fontScale="90000"/>
          </a:bodyPr>
          <a:lstStyle/>
          <a:p>
            <a:r>
              <a:rPr lang="en-AU" sz="3556" dirty="0" smtClean="0">
                <a:latin typeface="Lucida Calligraphy"/>
                <a:cs typeface="Lucida Calligraphy"/>
              </a:rPr>
              <a:t/>
            </a:r>
            <a:br>
              <a:rPr lang="en-AU" sz="3556" dirty="0" smtClean="0">
                <a:latin typeface="Lucida Calligraphy"/>
                <a:cs typeface="Lucida Calligraphy"/>
              </a:rPr>
            </a:br>
            <a:r>
              <a:rPr lang="en-AU" sz="3556" dirty="0" smtClean="0">
                <a:latin typeface="Lucida Calligraphy"/>
                <a:cs typeface="Lucida Calligraphy"/>
              </a:rPr>
              <a:t>Journal entries</a:t>
            </a:r>
            <a:br>
              <a:rPr lang="en-AU" sz="3556" dirty="0" smtClean="0">
                <a:latin typeface="Lucida Calligraphy"/>
                <a:cs typeface="Lucida Calligraphy"/>
              </a:rPr>
            </a:br>
            <a:r>
              <a:rPr lang="en-AU" sz="3556" b="1" dirty="0" smtClean="0">
                <a:latin typeface="Lucida Calligraphy"/>
                <a:cs typeface="Lucida Calligraphy"/>
              </a:rPr>
              <a:t>Thursday 30 June 1836</a:t>
            </a:r>
            <a:r>
              <a:rPr lang="en-AU" b="1" dirty="0" smtClean="0"/>
              <a:t/>
            </a:r>
            <a:br>
              <a:rPr lang="en-AU" b="1" dirty="0" smtClean="0"/>
            </a:br>
            <a:r>
              <a:rPr lang="en-AU" dirty="0" smtClean="0"/>
              <a:t> </a:t>
            </a:r>
            <a:endParaRPr lang="en-AU" dirty="0"/>
          </a:p>
        </p:txBody>
      </p:sp>
    </p:spTree>
    <p:extLst>
      <p:ext uri="{BB962C8B-B14F-4D97-AF65-F5344CB8AC3E}">
        <p14:creationId xmlns:p14="http://schemas.microsoft.com/office/powerpoint/2010/main" val="284062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Inquiry Questions </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876800"/>
          </a:xfrm>
          <a:solidFill>
            <a:schemeClr val="bg2"/>
          </a:solidFill>
          <a:effectLst>
            <a:glow rad="101600">
              <a:schemeClr val="bg2">
                <a:alpha val="75000"/>
              </a:schemeClr>
            </a:glow>
          </a:effectLst>
        </p:spPr>
        <p:txBody>
          <a:bodyPr>
            <a:normAutofit/>
          </a:bodyPr>
          <a:lstStyle/>
          <a:p>
            <a:r>
              <a:rPr lang="en-AU" sz="2000" dirty="0"/>
              <a:t>On the 30th June, the </a:t>
            </a:r>
            <a:r>
              <a:rPr lang="en-AU" sz="2000" i="1" dirty="0"/>
              <a:t>Cygnet</a:t>
            </a:r>
            <a:r>
              <a:rPr lang="en-AU" sz="2000" dirty="0"/>
              <a:t> diary entry states that '</a:t>
            </a:r>
            <a:r>
              <a:rPr lang="en-AU" sz="2000" i="1" dirty="0"/>
              <a:t>the custom house flag was set on the fore mast.'</a:t>
            </a:r>
            <a:r>
              <a:rPr lang="en-AU" sz="2000" dirty="0"/>
              <a:t> What do you think was meant by this and why would such a flag have been raised</a:t>
            </a:r>
            <a:r>
              <a:rPr lang="en-AU" sz="2000" dirty="0" smtClean="0"/>
              <a:t>?</a:t>
            </a:r>
          </a:p>
          <a:p>
            <a:pPr>
              <a:buNone/>
            </a:pPr>
            <a:endParaRPr lang="en-AU" sz="2000" dirty="0" smtClean="0"/>
          </a:p>
          <a:p>
            <a:r>
              <a:rPr lang="en-AU" sz="2000" dirty="0"/>
              <a:t>Examine a boating vessel used today and locate the different signs and symbols used or displayed. How do these compare to those in 1836</a:t>
            </a:r>
            <a:r>
              <a:rPr lang="en-AU" sz="2000" dirty="0" smtClean="0"/>
              <a:t>?</a:t>
            </a:r>
          </a:p>
          <a:p>
            <a:pPr>
              <a:buNone/>
            </a:pPr>
            <a:endParaRPr lang="en-AU" sz="2000" dirty="0" smtClean="0"/>
          </a:p>
          <a:p>
            <a:r>
              <a:rPr lang="en-AU" sz="2000" dirty="0"/>
              <a:t>How are signs and symbols used to communicate messages at sea</a:t>
            </a:r>
            <a:r>
              <a:rPr lang="en-AU" sz="2000" dirty="0" smtClean="0"/>
              <a:t>?</a:t>
            </a:r>
          </a:p>
          <a:p>
            <a:pPr>
              <a:buNone/>
            </a:pPr>
            <a:endParaRPr lang="en-AU" sz="2000" dirty="0" smtClean="0"/>
          </a:p>
          <a:p>
            <a:r>
              <a:rPr lang="en-AU" sz="2000" dirty="0"/>
              <a:t>How has technology changed the use of signs and symbols at sea? Explore both written and non written forms of communication.</a:t>
            </a:r>
          </a:p>
        </p:txBody>
      </p:sp>
    </p:spTree>
    <p:extLst>
      <p:ext uri="{BB962C8B-B14F-4D97-AF65-F5344CB8AC3E}">
        <p14:creationId xmlns:p14="http://schemas.microsoft.com/office/powerpoint/2010/main" val="267620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Glossary of Terms</a:t>
            </a:r>
            <a:endParaRPr lang="en-AU" dirty="0"/>
          </a:p>
        </p:txBody>
      </p:sp>
      <p:sp>
        <p:nvSpPr>
          <p:cNvPr id="3" name="Content Placeholder 2"/>
          <p:cNvSpPr>
            <a:spLocks noGrp="1"/>
          </p:cNvSpPr>
          <p:nvPr>
            <p:ph idx="1"/>
          </p:nvPr>
        </p:nvSpPr>
        <p:spPr>
          <a:xfrm>
            <a:off x="457200" y="1600200"/>
            <a:ext cx="8229600" cy="4876800"/>
          </a:xfrm>
          <a:solidFill>
            <a:schemeClr val="bg2"/>
          </a:solidFill>
          <a:effectLst>
            <a:glow rad="101600">
              <a:schemeClr val="bg2">
                <a:alpha val="75000"/>
              </a:schemeClr>
            </a:glow>
          </a:effectLst>
        </p:spPr>
        <p:txBody>
          <a:bodyPr>
            <a:normAutofit/>
          </a:bodyPr>
          <a:lstStyle/>
          <a:p>
            <a:pPr>
              <a:buNone/>
            </a:pPr>
            <a:r>
              <a:rPr lang="en-US" sz="1550" dirty="0" smtClean="0"/>
              <a:t>custom house flag</a:t>
            </a:r>
          </a:p>
          <a:p>
            <a:r>
              <a:rPr lang="en-US" sz="1550" dirty="0" smtClean="0"/>
              <a:t>A flag hoisted ashore to indicate that the vessel has been cleared out at Customs and is legally free to leave port. However, on the day a ship is to sail a ‘Blue Peter’ is hoisted at the head of the foremast. This flag is blue with a central white square. </a:t>
            </a:r>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endParaRPr lang="en-US" sz="1550" dirty="0"/>
          </a:p>
          <a:p>
            <a:endParaRPr lang="en-US" sz="1550" dirty="0" smtClean="0"/>
          </a:p>
          <a:p>
            <a:pPr marL="0" indent="0">
              <a:buNone/>
            </a:pPr>
            <a:r>
              <a:rPr lang="en-US" sz="1550" dirty="0" smtClean="0"/>
              <a:t>						             </a:t>
            </a:r>
            <a:r>
              <a:rPr lang="en-US" sz="1550" dirty="0" smtClean="0">
                <a:hlinkClick r:id="rId3" action="ppaction://hlinksldjump"/>
              </a:rPr>
              <a:t>Return to Journal Entries</a:t>
            </a:r>
            <a:endParaRPr lang="en-US" sz="1550" dirty="0" smtClean="0"/>
          </a:p>
          <a:p>
            <a:pPr>
              <a:buNone/>
            </a:pPr>
            <a:endParaRPr lang="en-US" dirty="0" smtClean="0"/>
          </a:p>
          <a:p>
            <a:pPr>
              <a:buNone/>
            </a:pPr>
            <a:endParaRPr lang="en-AU" dirty="0" smtClean="0"/>
          </a:p>
        </p:txBody>
      </p:sp>
    </p:spTree>
    <p:extLst>
      <p:ext uri="{BB962C8B-B14F-4D97-AF65-F5344CB8AC3E}">
        <p14:creationId xmlns:p14="http://schemas.microsoft.com/office/powerpoint/2010/main" val="2057400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348</Words>
  <Application>Microsoft Office PowerPoint</Application>
  <PresentationFormat>On-screen Show (4:3)</PresentationFormat>
  <Paragraphs>47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Bound for South Australia 1836 Signs and Symbols  Week 19 </vt:lpstr>
      <vt:lpstr>Overview</vt:lpstr>
      <vt:lpstr>Contents</vt:lpstr>
      <vt:lpstr>Introduction </vt:lpstr>
      <vt:lpstr> Journal entries Thursday 30 June 1836  </vt:lpstr>
      <vt:lpstr>Inquiry Questions </vt:lpstr>
      <vt:lpstr>Glossary of Terms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dc:title>
  <dc:creator>Abigail Hutchison</dc:creator>
  <cp:lastModifiedBy>Jonathan Hull</cp:lastModifiedBy>
  <cp:revision>19</cp:revision>
  <dcterms:created xsi:type="dcterms:W3CDTF">2011-10-12T10:53:38Z</dcterms:created>
  <dcterms:modified xsi:type="dcterms:W3CDTF">2012-02-01T05:18:50Z</dcterms:modified>
</cp:coreProperties>
</file>