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8" r:id="rId5"/>
    <p:sldId id="261" r:id="rId6"/>
    <p:sldId id="266" r:id="rId7"/>
    <p:sldId id="268" r:id="rId8"/>
    <p:sldId id="272" r:id="rId9"/>
    <p:sldId id="269" r:id="rId10"/>
    <p:sldId id="259"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68D507C-B1AF-40CF-8EDB-9FC018A7D67C}"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FAA22FF-39CC-4F05-9E27-00220AA73962}"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68D507C-B1AF-40CF-8EDB-9FC018A7D67C}"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FAA22FF-39CC-4F05-9E27-00220AA73962}"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68D507C-B1AF-40CF-8EDB-9FC018A7D67C}"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FAA22FF-39CC-4F05-9E27-00220AA73962}"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68D507C-B1AF-40CF-8EDB-9FC018A7D67C}"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FAA22FF-39CC-4F05-9E27-00220AA73962}"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D507C-B1AF-40CF-8EDB-9FC018A7D67C}"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FAA22FF-39CC-4F05-9E27-00220AA73962}"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68D507C-B1AF-40CF-8EDB-9FC018A7D67C}" type="datetimeFigureOut">
              <a:rPr lang="en-AU" smtClean="0"/>
              <a:pPr/>
              <a:t>1/02/2012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FAA22FF-39CC-4F05-9E27-00220AA73962}"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68D507C-B1AF-40CF-8EDB-9FC018A7D67C}" type="datetimeFigureOut">
              <a:rPr lang="en-AU" smtClean="0"/>
              <a:pPr/>
              <a:t>1/02/2012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FAA22FF-39CC-4F05-9E27-00220AA73962}"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68D507C-B1AF-40CF-8EDB-9FC018A7D67C}" type="datetimeFigureOut">
              <a:rPr lang="en-AU" smtClean="0"/>
              <a:pPr/>
              <a:t>1/02/2012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FAA22FF-39CC-4F05-9E27-00220AA73962}"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D507C-B1AF-40CF-8EDB-9FC018A7D67C}" type="datetimeFigureOut">
              <a:rPr lang="en-AU" smtClean="0"/>
              <a:pPr/>
              <a:t>1/02/2012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FAA22FF-39CC-4F05-9E27-00220AA73962}"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D507C-B1AF-40CF-8EDB-9FC018A7D67C}" type="datetimeFigureOut">
              <a:rPr lang="en-AU" smtClean="0"/>
              <a:pPr/>
              <a:t>1/02/2012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FAA22FF-39CC-4F05-9E27-00220AA73962}"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D507C-B1AF-40CF-8EDB-9FC018A7D67C}" type="datetimeFigureOut">
              <a:rPr lang="en-AU" smtClean="0"/>
              <a:pPr/>
              <a:t>1/02/2012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FAA22FF-39CC-4F05-9E27-00220AA73962}"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D507C-B1AF-40CF-8EDB-9FC018A7D67C}" type="datetimeFigureOut">
              <a:rPr lang="en-AU" smtClean="0"/>
              <a:pPr/>
              <a:t>1/02/2012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A22FF-39CC-4F05-9E27-00220AA73962}"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2427312"/>
          </a:xfrm>
          <a:blipFill rotWithShape="1">
            <a:blip r:embed="rId2"/>
            <a:stretch>
              <a:fillRect/>
            </a:stretch>
          </a:blipFill>
        </p:spPr>
        <p:txBody>
          <a:bodyPr>
            <a:normAutofit/>
          </a:bodyPr>
          <a:lstStyle/>
          <a:p>
            <a:r>
              <a:rPr lang="en-AU" sz="2222" dirty="0" smtClean="0">
                <a:latin typeface="Lucida Calligraphy"/>
                <a:cs typeface="Lucida Calligraphy"/>
              </a:rPr>
              <a:t>Bound for South Australia 1836</a:t>
            </a:r>
            <a:r>
              <a:rPr lang="en-AU" sz="3556" dirty="0" smtClean="0">
                <a:latin typeface="Lucida Calligraphy"/>
                <a:cs typeface="Lucida Calligraphy"/>
              </a:rPr>
              <a:t/>
            </a:r>
            <a:br>
              <a:rPr lang="en-AU" sz="3556" dirty="0" smtClean="0">
                <a:latin typeface="Lucida Calligraphy"/>
                <a:cs typeface="Lucida Calligraphy"/>
              </a:rPr>
            </a:br>
            <a:r>
              <a:rPr lang="en-AU" sz="3556" dirty="0" smtClean="0">
                <a:latin typeface="Lucida Calligraphy"/>
                <a:cs typeface="Lucida Calligraphy"/>
              </a:rPr>
              <a:t>In Good Time </a:t>
            </a:r>
            <a:br>
              <a:rPr lang="en-AU" sz="3556" dirty="0" smtClean="0">
                <a:latin typeface="Lucida Calligraphy"/>
                <a:cs typeface="Lucida Calligraphy"/>
              </a:rPr>
            </a:br>
            <a:r>
              <a:rPr lang="en-AU" sz="3556" dirty="0" smtClean="0">
                <a:latin typeface="Lucida Calligraphy"/>
                <a:cs typeface="Lucida Calligraphy"/>
              </a:rPr>
              <a:t>Week 22</a:t>
            </a:r>
            <a:r>
              <a:rPr lang="en-AU" dirty="0" smtClean="0"/>
              <a:t/>
            </a:r>
            <a:br>
              <a:rPr lang="en-AU" dirty="0" smtClean="0"/>
            </a:br>
            <a:endParaRPr lang="en-AU" dirty="0"/>
          </a:p>
        </p:txBody>
      </p:sp>
      <p:sp>
        <p:nvSpPr>
          <p:cNvPr id="3" name="Subtitle 2"/>
          <p:cNvSpPr>
            <a:spLocks noGrp="1"/>
          </p:cNvSpPr>
          <p:nvPr>
            <p:ph type="subTitle" idx="1"/>
          </p:nvPr>
        </p:nvSpPr>
        <p:spPr>
          <a:xfrm>
            <a:off x="1524000" y="1981200"/>
            <a:ext cx="6400800" cy="4876800"/>
          </a:xfrm>
        </p:spPr>
        <p:txBody>
          <a:bodyPr>
            <a:normAutofit/>
          </a:bodyPr>
          <a:lstStyle/>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r>
              <a:rPr lang="en-US" sz="1800" dirty="0" smtClean="0">
                <a:solidFill>
                  <a:srgbClr val="EEECE1"/>
                </a:solidFill>
              </a:rPr>
              <a:t>Cover of </a:t>
            </a:r>
            <a:r>
              <a:rPr lang="en-US" sz="1800" dirty="0" err="1" smtClean="0">
                <a:solidFill>
                  <a:srgbClr val="EEECE1"/>
                </a:solidFill>
              </a:rPr>
              <a:t>Mrs</a:t>
            </a:r>
            <a:r>
              <a:rPr lang="en-US" sz="1800" dirty="0" smtClean="0">
                <a:solidFill>
                  <a:srgbClr val="EEECE1"/>
                </a:solidFill>
              </a:rPr>
              <a:t> </a:t>
            </a:r>
            <a:r>
              <a:rPr lang="en-US" sz="1800" dirty="0" err="1" smtClean="0">
                <a:solidFill>
                  <a:srgbClr val="EEECE1"/>
                </a:solidFill>
              </a:rPr>
              <a:t>Beeton’s</a:t>
            </a:r>
            <a:r>
              <a:rPr lang="en-US" sz="1800" dirty="0" smtClean="0">
                <a:solidFill>
                  <a:srgbClr val="EEECE1"/>
                </a:solidFill>
              </a:rPr>
              <a:t> Book of Household Management, 1861</a:t>
            </a:r>
            <a:endParaRPr lang="en-AU" sz="1800" dirty="0">
              <a:solidFill>
                <a:srgbClr val="EEECE1"/>
              </a:solidFill>
            </a:endParaRPr>
          </a:p>
        </p:txBody>
      </p:sp>
      <p:pic>
        <p:nvPicPr>
          <p:cNvPr id="4" name="Picture 3"/>
          <p:cNvPicPr>
            <a:picLocks noChangeAspect="1"/>
          </p:cNvPicPr>
          <p:nvPr/>
        </p:nvPicPr>
        <p:blipFill>
          <a:blip r:embed="rId3"/>
          <a:stretch>
            <a:fillRect/>
          </a:stretch>
        </p:blipFill>
        <p:spPr>
          <a:xfrm>
            <a:off x="3429000" y="2895600"/>
            <a:ext cx="2057400" cy="32776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AU" sz="3600" dirty="0" smtClean="0">
                <a:latin typeface="Lucida Calligraphy"/>
                <a:cs typeface="Lucida Calligraphy"/>
              </a:rPr>
              <a:t>Inquiry Questions </a:t>
            </a:r>
            <a:endParaRPr lang="en-AU" sz="3600" dirty="0">
              <a:latin typeface="Lucida Calligraphy"/>
              <a:cs typeface="Lucida Calligraphy"/>
            </a:endParaRPr>
          </a:p>
        </p:txBody>
      </p:sp>
      <p:sp>
        <p:nvSpPr>
          <p:cNvPr id="3"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r>
              <a:rPr lang="en-AU" sz="2000" dirty="0"/>
              <a:t>What evidence is there that time is recorded and organised onboard our vessels</a:t>
            </a:r>
            <a:r>
              <a:rPr lang="en-AU" sz="2000" dirty="0" smtClean="0"/>
              <a:t>?</a:t>
            </a:r>
          </a:p>
          <a:p>
            <a:pPr>
              <a:buNone/>
            </a:pPr>
            <a:endParaRPr lang="en-AU" sz="2000" dirty="0" smtClean="0"/>
          </a:p>
          <a:p>
            <a:r>
              <a:rPr lang="en-AU" sz="2000" dirty="0" smtClean="0"/>
              <a:t>Why </a:t>
            </a:r>
            <a:r>
              <a:rPr lang="en-AU" sz="2000" dirty="0"/>
              <a:t>is it important to measure and record time regularly throughout the voyages</a:t>
            </a:r>
            <a:r>
              <a:rPr lang="en-AU" sz="2000" dirty="0" smtClean="0"/>
              <a:t>?</a:t>
            </a:r>
          </a:p>
          <a:p>
            <a:pPr>
              <a:buNone/>
            </a:pPr>
            <a:endParaRPr lang="en-AU" sz="2000" dirty="0" smtClean="0"/>
          </a:p>
          <a:p>
            <a:r>
              <a:rPr lang="en-AU" sz="2000" dirty="0" smtClean="0"/>
              <a:t>Why </a:t>
            </a:r>
            <a:r>
              <a:rPr lang="en-AU" sz="2000" dirty="0"/>
              <a:t>do you think it is important to have structured routines for passengers and crew onboard</a:t>
            </a:r>
            <a:r>
              <a:rPr lang="en-AU" sz="2000" dirty="0" smtClean="0"/>
              <a:t>?</a:t>
            </a:r>
          </a:p>
          <a:p>
            <a:pPr>
              <a:buNone/>
            </a:pPr>
            <a:endParaRPr lang="en-AU" sz="2000" dirty="0" smtClean="0"/>
          </a:p>
          <a:p>
            <a:r>
              <a:rPr lang="en-AU" sz="2000" dirty="0" smtClean="0"/>
              <a:t>What </a:t>
            </a:r>
            <a:r>
              <a:rPr lang="en-AU" sz="2000" dirty="0"/>
              <a:t>evidence can you find in our journals over the past 22 weeks of the routines followed by passengers and crew onboard our vessels?</a:t>
            </a:r>
          </a:p>
          <a:p>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blipFill rotWithShape="1">
            <a:blip r:embed="rId2"/>
            <a:stretch>
              <a:fillRect/>
            </a:stretch>
          </a:blipFill>
        </p:spPr>
        <p:txBody>
          <a:bodyPr>
            <a:normAutofit/>
          </a:bodyPr>
          <a:lstStyle/>
          <a:p>
            <a:r>
              <a:rPr lang="en-AU" sz="3600" dirty="0" smtClean="0">
                <a:latin typeface="Lucida Calligraphy"/>
                <a:cs typeface="Lucida Calligraphy"/>
              </a:rPr>
              <a:t>Glossary of Terms</a:t>
            </a:r>
            <a:endParaRPr lang="en-AU" sz="3600" dirty="0">
              <a:latin typeface="Lucida Calligraphy"/>
              <a:cs typeface="Lucida Calligraphy"/>
            </a:endParaRPr>
          </a:p>
        </p:txBody>
      </p:sp>
      <p:sp>
        <p:nvSpPr>
          <p:cNvPr id="5"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pPr marL="0" indent="0">
              <a:buNone/>
            </a:pPr>
            <a:r>
              <a:rPr lang="en-AU" sz="1550" b="1" dirty="0" smtClean="0"/>
              <a:t>Latitude</a:t>
            </a:r>
          </a:p>
          <a:p>
            <a:r>
              <a:rPr lang="en-AU" sz="1550" dirty="0"/>
              <a:t>Latitude is the distance of a point north or south of the equator as measured in degrees. The poles are at 90 degrees north and south.</a:t>
            </a:r>
          </a:p>
          <a:p>
            <a:pPr marL="0" indent="0">
              <a:buNone/>
            </a:pPr>
            <a:r>
              <a:rPr lang="en-AU" sz="1550" b="1" dirty="0" smtClean="0"/>
              <a:t>Litany</a:t>
            </a:r>
          </a:p>
          <a:p>
            <a:r>
              <a:rPr lang="en-AU" sz="1550" dirty="0"/>
              <a:t>A liturgical prayer consisting of a series of petitions recited by a leader alternating with fixed responses by the congregation</a:t>
            </a:r>
            <a:r>
              <a:rPr lang="en-AU" sz="1550" dirty="0" smtClean="0"/>
              <a:t>.</a:t>
            </a:r>
          </a:p>
          <a:p>
            <a:pPr marL="0" indent="0">
              <a:buNone/>
            </a:pPr>
            <a:r>
              <a:rPr lang="en-AU" sz="1550" b="1" dirty="0" smtClean="0"/>
              <a:t>Longitude</a:t>
            </a:r>
          </a:p>
          <a:p>
            <a:r>
              <a:rPr lang="en-AU" sz="1550" dirty="0"/>
              <a:t>Longitude is the distance, measured in degrees, of the meridian on which a point lies to the meridian of Greenwich. On the other side of the earth to Greenwich is a point with a longitude of both 180 degrees east and 180 degrees west</a:t>
            </a:r>
            <a:r>
              <a:rPr lang="en-AU" sz="1550" dirty="0" smtClean="0"/>
              <a:t>.</a:t>
            </a:r>
          </a:p>
          <a:p>
            <a:pPr marL="0" indent="0">
              <a:buNone/>
            </a:pPr>
            <a:r>
              <a:rPr lang="en-AU" sz="1550" b="1" dirty="0" smtClean="0"/>
              <a:t>Intermediate cabin</a:t>
            </a:r>
            <a:endParaRPr lang="en-AU" sz="1550" b="1" dirty="0"/>
          </a:p>
          <a:p>
            <a:r>
              <a:rPr lang="en-AU" sz="1550" dirty="0"/>
              <a:t>Cabins of lesser comfort than those occupied by privileged passengers and intermediate between them and the dormitory accommodation afforded the emigrants</a:t>
            </a:r>
            <a:r>
              <a:rPr lang="en-AU" sz="1550" dirty="0" smtClean="0"/>
              <a:t>.</a:t>
            </a:r>
          </a:p>
          <a:p>
            <a:endParaRPr lang="en-AU" sz="1550" dirty="0"/>
          </a:p>
          <a:p>
            <a:endParaRPr lang="en-AU" sz="1550" dirty="0" smtClean="0"/>
          </a:p>
          <a:p>
            <a:pPr marL="0" indent="0">
              <a:buNone/>
            </a:pPr>
            <a:r>
              <a:rPr lang="en-AU" sz="1550" dirty="0" smtClean="0"/>
              <a:t>						            </a:t>
            </a:r>
            <a:r>
              <a:rPr lang="en-AU" sz="1550" dirty="0" smtClean="0">
                <a:hlinkClick r:id="rId3" action="ppaction://hlinksldjump"/>
              </a:rPr>
              <a:t>Return to Journal Entries</a:t>
            </a:r>
            <a:endParaRPr lang="en-AU" sz="1550" dirty="0"/>
          </a:p>
        </p:txBody>
      </p:sp>
    </p:spTree>
    <p:extLst>
      <p:ext uri="{BB962C8B-B14F-4D97-AF65-F5344CB8AC3E}">
        <p14:creationId xmlns:p14="http://schemas.microsoft.com/office/powerpoint/2010/main" val="176527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blipFill rotWithShape="1">
            <a:blip r:embed="rId2"/>
            <a:stretch>
              <a:fillRect/>
            </a:stretch>
          </a:blipFill>
        </p:spPr>
        <p:txBody>
          <a:bodyPr>
            <a:normAutofit/>
          </a:bodyPr>
          <a:lstStyle/>
          <a:p>
            <a:r>
              <a:rPr lang="en-AU" sz="3600" dirty="0" smtClean="0">
                <a:latin typeface="Lucida Calligraphy"/>
                <a:cs typeface="Lucida Calligraphy"/>
              </a:rPr>
              <a:t>Overview</a:t>
            </a:r>
            <a:endParaRPr lang="en-AU" sz="3600" dirty="0">
              <a:latin typeface="Lucida Calligraphy"/>
              <a:cs typeface="Lucida Calligraphy"/>
            </a:endParaRPr>
          </a:p>
        </p:txBody>
      </p:sp>
      <p:sp>
        <p:nvSpPr>
          <p:cNvPr id="5"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pPr marL="0" indent="0">
              <a:buNone/>
            </a:pPr>
            <a:r>
              <a:rPr lang="en-AU" sz="2000" dirty="0">
                <a:cs typeface="Times New Roman" pitchFamily="18" charset="0"/>
              </a:rPr>
              <a:t>Between February and July 1836 nine ships left Britain bound for the newly created province of South Australia. On-board the ships were passengers who over many long months braved the perils of the ocean, including some of the most treacherous seas in the world to begin a new life on the other side of the world. </a:t>
            </a:r>
          </a:p>
          <a:p>
            <a:pPr marL="0" indent="0">
              <a:buNone/>
            </a:pPr>
            <a:endParaRPr lang="en-AU" sz="2000" dirty="0">
              <a:cs typeface="Times New Roman" pitchFamily="18" charset="0"/>
            </a:endParaRPr>
          </a:p>
          <a:p>
            <a:pPr marL="0" indent="0">
              <a:buNone/>
            </a:pPr>
            <a:r>
              <a:rPr lang="en-AU" sz="2000" dirty="0">
                <a:cs typeface="Times New Roman" pitchFamily="18" charset="0"/>
              </a:rPr>
              <a:t>This resource uses the stories from these nine ships as recorded by the passengers and crew in their personal journals</a:t>
            </a:r>
            <a:r>
              <a:rPr lang="en-AU" sz="2000" dirty="0" smtClean="0">
                <a:cs typeface="Times New Roman" pitchFamily="18" charset="0"/>
              </a:rPr>
              <a:t>.</a:t>
            </a:r>
            <a:endParaRPr lang="en-AU" sz="2000" dirty="0">
              <a:cs typeface="Times New Roman" pitchFamily="18" charset="0"/>
            </a:endParaRPr>
          </a:p>
        </p:txBody>
      </p:sp>
    </p:spTree>
    <p:extLst>
      <p:ext uri="{BB962C8B-B14F-4D97-AF65-F5344CB8AC3E}">
        <p14:creationId xmlns:p14="http://schemas.microsoft.com/office/powerpoint/2010/main" val="1359848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AU" sz="3600" dirty="0" smtClean="0">
                <a:latin typeface="Lucida Calligraphy"/>
                <a:cs typeface="Lucida Calligraphy"/>
              </a:rPr>
              <a:t>Contents</a:t>
            </a:r>
            <a:endParaRPr lang="en-AU" sz="3600" dirty="0">
              <a:latin typeface="Lucida Calligraphy"/>
              <a:cs typeface="Lucida Calligraphy"/>
            </a:endParaRPr>
          </a:p>
        </p:txBody>
      </p:sp>
      <p:sp>
        <p:nvSpPr>
          <p:cNvPr id="3"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r>
              <a:rPr lang="en-AU" dirty="0" smtClean="0">
                <a:cs typeface="Times New Roman" pitchFamily="18" charset="0"/>
                <a:hlinkClick r:id="rId3" action="ppaction://hlinksldjump"/>
              </a:rPr>
              <a:t>Introduction</a:t>
            </a:r>
            <a:endParaRPr lang="en-AU" dirty="0" smtClean="0">
              <a:cs typeface="Times New Roman" pitchFamily="18" charset="0"/>
            </a:endParaRPr>
          </a:p>
          <a:p>
            <a:r>
              <a:rPr lang="en-AU" dirty="0" smtClean="0">
                <a:cs typeface="Times New Roman" pitchFamily="18" charset="0"/>
                <a:hlinkClick r:id="rId4" action="ppaction://hlinksldjump"/>
              </a:rPr>
              <a:t>Journal entries</a:t>
            </a:r>
            <a:endParaRPr lang="en-AU" dirty="0" smtClean="0">
              <a:cs typeface="Times New Roman" pitchFamily="18" charset="0"/>
            </a:endParaRPr>
          </a:p>
          <a:p>
            <a:r>
              <a:rPr lang="en-AU" dirty="0" smtClean="0">
                <a:cs typeface="Times New Roman" pitchFamily="18" charset="0"/>
                <a:hlinkClick r:id="rId5" action="ppaction://hlinksldjump"/>
              </a:rPr>
              <a:t>Inquiry Questions</a:t>
            </a:r>
            <a:endParaRPr lang="en-AU" dirty="0" smtClean="0">
              <a:cs typeface="Times New Roman" pitchFamily="18" charset="0"/>
            </a:endParaRPr>
          </a:p>
          <a:p>
            <a:r>
              <a:rPr lang="en-AU" dirty="0" smtClean="0">
                <a:cs typeface="Times New Roman" pitchFamily="18" charset="0"/>
                <a:hlinkClick r:id="rId6" action="ppaction://hlinksldjump"/>
              </a:rPr>
              <a:t>Glossary of terms</a:t>
            </a:r>
            <a:endParaRPr lang="en-AU" dirty="0" smtClean="0">
              <a:cs typeface="Times New Roman" pitchFamily="18" charset="0"/>
            </a:endParaRPr>
          </a:p>
          <a:p>
            <a:endParaRPr lang="en-AU" dirty="0" smtClean="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AU" sz="3600" dirty="0" smtClean="0">
                <a:latin typeface="Lucida Calligraphy"/>
                <a:cs typeface="Lucida Calligraphy"/>
              </a:rPr>
              <a:t>Introduction</a:t>
            </a:r>
            <a:endParaRPr lang="en-AU" sz="3600" dirty="0">
              <a:latin typeface="Lucida Calligraphy"/>
              <a:cs typeface="Lucida Calligraphy"/>
            </a:endParaRPr>
          </a:p>
        </p:txBody>
      </p:sp>
      <p:sp>
        <p:nvSpPr>
          <p:cNvPr id="4" name="Content Placeholder 2"/>
          <p:cNvSpPr>
            <a:spLocks noGrp="1"/>
          </p:cNvSpPr>
          <p:nvPr>
            <p:ph idx="1"/>
          </p:nvPr>
        </p:nvSpPr>
        <p:spPr>
          <a:xfrm>
            <a:off x="457200" y="1600200"/>
            <a:ext cx="8229600" cy="4525963"/>
          </a:xfrm>
          <a:solidFill>
            <a:schemeClr val="bg2"/>
          </a:solidFill>
          <a:effectLst>
            <a:glow rad="101600">
              <a:schemeClr val="bg2">
                <a:alpha val="75000"/>
              </a:schemeClr>
            </a:glow>
          </a:effectLst>
        </p:spPr>
        <p:txBody>
          <a:bodyPr>
            <a:normAutofit fontScale="92500" lnSpcReduction="20000"/>
          </a:bodyPr>
          <a:lstStyle/>
          <a:p>
            <a:pPr marL="0" indent="0">
              <a:buNone/>
            </a:pPr>
            <a:r>
              <a:rPr lang="en-AU" sz="2200" dirty="0">
                <a:cs typeface="Times New Roman" pitchFamily="18" charset="0"/>
              </a:rPr>
              <a:t>This week we read about some discontent and ill-feelings amongst the passengers </a:t>
            </a:r>
            <a:r>
              <a:rPr lang="en-AU" sz="2200" dirty="0" err="1">
                <a:cs typeface="Times New Roman" pitchFamily="18" charset="0"/>
              </a:rPr>
              <a:t>onboard</a:t>
            </a:r>
            <a:r>
              <a:rPr lang="en-AU" sz="2200" dirty="0">
                <a:cs typeface="Times New Roman" pitchFamily="18" charset="0"/>
              </a:rPr>
              <a:t> the </a:t>
            </a:r>
            <a:r>
              <a:rPr lang="en-AU" sz="2200" dirty="0" err="1">
                <a:cs typeface="Times New Roman" pitchFamily="18" charset="0"/>
              </a:rPr>
              <a:t>Africaine</a:t>
            </a:r>
            <a:r>
              <a:rPr lang="en-AU" sz="2200" dirty="0">
                <a:cs typeface="Times New Roman" pitchFamily="18" charset="0"/>
              </a:rPr>
              <a:t>. Gouger describes his attempts to provide some amusement by bringing together a group of passengers to participate in drill exercises and marches.</a:t>
            </a:r>
          </a:p>
          <a:p>
            <a:pPr marL="0" indent="0">
              <a:buNone/>
            </a:pPr>
            <a:endParaRPr lang="en-AU" sz="2200" dirty="0">
              <a:cs typeface="Times New Roman" pitchFamily="18" charset="0"/>
            </a:endParaRPr>
          </a:p>
          <a:p>
            <a:pPr marL="400050" lvl="1" indent="0">
              <a:buNone/>
            </a:pPr>
            <a:r>
              <a:rPr lang="en-AU" sz="1800" dirty="0" smtClean="0">
                <a:cs typeface="Times New Roman" pitchFamily="18" charset="0"/>
              </a:rPr>
              <a:t>‘</a:t>
            </a:r>
            <a:r>
              <a:rPr lang="en-AU" sz="1800" dirty="0">
                <a:cs typeface="Times New Roman" pitchFamily="18" charset="0"/>
              </a:rPr>
              <a:t>Seeing that the ill-humour was produced by idleness or ennui it occurred to me that it would be well to get up some general amusement, and I consequently proposed to enrol a body of volunteers to be drilled. Fortunately I found on board a man who had been a soldier in the peninsular war, Mr Wickham, and after a little persuasion he agreed to spend half an hour a day with us for the purpose. On Wednesday last therefore we commenced the platoon exercise; our first party was eight, the next day twelve and at this number our corps appears for the present likely to remain.’</a:t>
            </a:r>
          </a:p>
          <a:p>
            <a:pPr marL="0" indent="0">
              <a:buNone/>
            </a:pPr>
            <a:endParaRPr lang="en-AU" sz="2200" dirty="0">
              <a:cs typeface="Times New Roman" pitchFamily="18" charset="0"/>
            </a:endParaRPr>
          </a:p>
          <a:p>
            <a:pPr marL="0" indent="0">
              <a:buNone/>
            </a:pPr>
            <a:r>
              <a:rPr lang="en-AU" sz="2200" dirty="0" smtClean="0">
                <a:cs typeface="Times New Roman" pitchFamily="18" charset="0"/>
              </a:rPr>
              <a:t>It </a:t>
            </a:r>
            <a:r>
              <a:rPr lang="en-AU" sz="2200" dirty="0">
                <a:cs typeface="Times New Roman" pitchFamily="18" charset="0"/>
              </a:rPr>
              <a:t>appears that life </a:t>
            </a:r>
            <a:r>
              <a:rPr lang="en-AU" sz="2200" dirty="0" err="1">
                <a:cs typeface="Times New Roman" pitchFamily="18" charset="0"/>
              </a:rPr>
              <a:t>onboard</a:t>
            </a:r>
            <a:r>
              <a:rPr lang="en-AU" sz="2200" dirty="0">
                <a:cs typeface="Times New Roman" pitchFamily="18" charset="0"/>
              </a:rPr>
              <a:t> is governed by tight schedules and routines. This week we’ll take a closer look at how time is organised and measured </a:t>
            </a:r>
            <a:r>
              <a:rPr lang="en-AU" sz="2200" dirty="0" err="1">
                <a:cs typeface="Times New Roman" pitchFamily="18" charset="0"/>
              </a:rPr>
              <a:t>onboard</a:t>
            </a:r>
            <a:r>
              <a:rPr lang="en-AU" sz="2200" dirty="0">
                <a:cs typeface="Times New Roman" pitchFamily="18" charset="0"/>
              </a:rPr>
              <a:t>. What routines and schedules are passengers  expected to follow and what role does good time management play in keeping everything smooth sailing?</a:t>
            </a:r>
          </a:p>
          <a:p>
            <a:pPr marL="0" indent="0">
              <a:buNone/>
            </a:pPr>
            <a:endParaRPr lang="en-AU" sz="2000" dirty="0" smtClean="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401762"/>
          </a:xfrm>
          <a:blipFill rotWithShape="1">
            <a:blip r:embed="rId2"/>
            <a:stretch>
              <a:fillRect/>
            </a:stretch>
          </a:blipFill>
        </p:spPr>
        <p:txBody>
          <a:bodyPr>
            <a:normAutofit fontScale="90000"/>
          </a:bodyPr>
          <a:lstStyle/>
          <a:p>
            <a:r>
              <a:rPr lang="en-AU" sz="3600" dirty="0" smtClean="0">
                <a:latin typeface="Lucida Calligraphy"/>
                <a:cs typeface="Lucida Calligraphy"/>
              </a:rPr>
              <a:t/>
            </a:r>
            <a:br>
              <a:rPr lang="en-AU" sz="3600" dirty="0" smtClean="0">
                <a:latin typeface="Lucida Calligraphy"/>
                <a:cs typeface="Lucida Calligraphy"/>
              </a:rPr>
            </a:br>
            <a:r>
              <a:rPr lang="en-AU" sz="3600" dirty="0" smtClean="0">
                <a:latin typeface="Lucida Calligraphy"/>
                <a:cs typeface="Lucida Calligraphy"/>
              </a:rPr>
              <a:t>Journal entries </a:t>
            </a:r>
            <a:br>
              <a:rPr lang="en-AU" sz="3600" dirty="0" smtClean="0">
                <a:latin typeface="Lucida Calligraphy"/>
                <a:cs typeface="Lucida Calligraphy"/>
              </a:rPr>
            </a:br>
            <a:r>
              <a:rPr lang="en-AU" sz="3600" dirty="0" smtClean="0">
                <a:latin typeface="Lucida Calligraphy"/>
                <a:cs typeface="Lucida Calligraphy"/>
              </a:rPr>
              <a:t>Sunday 17 July 1836</a:t>
            </a:r>
            <a:r>
              <a:rPr lang="en-AU" sz="3600" b="1" dirty="0" smtClean="0"/>
              <a:t/>
            </a:r>
            <a:br>
              <a:rPr lang="en-AU" sz="3600" b="1" dirty="0" smtClean="0"/>
            </a:br>
            <a:endParaRPr lang="en-AU" sz="3600" dirty="0">
              <a:latin typeface="Lucida Calligraphy"/>
              <a:cs typeface="Lucida Calligraphy"/>
            </a:endParaRPr>
          </a:p>
        </p:txBody>
      </p:sp>
      <p:sp>
        <p:nvSpPr>
          <p:cNvPr id="3" name="Content Placeholder 2"/>
          <p:cNvSpPr>
            <a:spLocks noGrp="1"/>
          </p:cNvSpPr>
          <p:nvPr>
            <p:ph idx="1"/>
          </p:nvPr>
        </p:nvSpPr>
        <p:spPr>
          <a:xfrm>
            <a:off x="457200" y="1905000"/>
            <a:ext cx="8229600" cy="4572000"/>
          </a:xfrm>
          <a:solidFill>
            <a:schemeClr val="bg2"/>
          </a:solidFill>
          <a:effectLst>
            <a:glow rad="101600">
              <a:schemeClr val="bg2">
                <a:alpha val="75000"/>
              </a:schemeClr>
            </a:glow>
          </a:effectLst>
        </p:spPr>
        <p:txBody>
          <a:bodyPr lIns="0">
            <a:normAutofit/>
          </a:bodyPr>
          <a:lstStyle/>
          <a:p>
            <a:pPr marL="0" indent="0">
              <a:buNone/>
            </a:pPr>
            <a:r>
              <a:rPr lang="en-AU" sz="2000" dirty="0"/>
              <a:t>Robert Gouger, on board the </a:t>
            </a:r>
            <a:r>
              <a:rPr lang="en-AU" sz="2000" i="1" dirty="0" err="1"/>
              <a:t>Africaine</a:t>
            </a:r>
            <a:r>
              <a:rPr lang="en-AU" sz="2000" i="1" dirty="0"/>
              <a:t> </a:t>
            </a:r>
            <a:r>
              <a:rPr lang="en-AU" sz="2000" dirty="0"/>
              <a:t>wrote:</a:t>
            </a:r>
          </a:p>
          <a:p>
            <a:pPr marL="0" indent="0">
              <a:buNone/>
            </a:pPr>
            <a:endParaRPr lang="en-AU" sz="2000" i="1" dirty="0"/>
          </a:p>
          <a:p>
            <a:pPr marL="400050" lvl="1" indent="0">
              <a:buNone/>
            </a:pPr>
            <a:r>
              <a:rPr lang="en-AU" sz="2000" i="1" dirty="0"/>
              <a:t>Sunday July 17th Harriet’s state of health is still very bad indeed; constant sickness, violent headaches and other symptoms of serious disarrangement of the liver &amp; stomach prevail. She bears up admirably against the disease; though perpetually moaning with pain, she rarely expresses discontent. For the last two days, I also have suffered from headache, and today am unable to attend prayers on deck. Mr Everard again read the service, but in consequence of some remark, passed upon the </a:t>
            </a:r>
            <a:r>
              <a:rPr lang="en-AU" sz="2000" i="1" dirty="0" err="1"/>
              <a:t>ommission</a:t>
            </a:r>
            <a:r>
              <a:rPr lang="en-AU" sz="2000" i="1" dirty="0"/>
              <a:t> of the </a:t>
            </a:r>
            <a:r>
              <a:rPr lang="en-AU" sz="2000" i="1" dirty="0">
                <a:hlinkClick r:id="rId3" action="ppaction://hlinksldjump"/>
              </a:rPr>
              <a:t>Litany</a:t>
            </a:r>
            <a:r>
              <a:rPr lang="en-AU" sz="2000" i="1" dirty="0"/>
              <a:t> last Sunday, today he read the whole service</a:t>
            </a:r>
            <a:r>
              <a:rPr lang="en-AU" sz="2000" i="1" dirty="0" smtClean="0"/>
              <a:t>.</a:t>
            </a:r>
          </a:p>
          <a:p>
            <a:pPr marL="400050" lvl="1" indent="0">
              <a:buNone/>
            </a:pPr>
            <a:r>
              <a:rPr lang="en-AU" sz="2000" i="1" dirty="0" smtClean="0"/>
              <a:t>….</a:t>
            </a:r>
            <a:endParaRPr lang="en-AU" sz="2000" i="1" dirty="0"/>
          </a:p>
          <a:p>
            <a:pPr marL="400050" lvl="1" indent="0">
              <a:buNone/>
            </a:pPr>
            <a:endParaRPr lang="en-AU" sz="8000" i="1" dirty="0"/>
          </a:p>
          <a:p>
            <a:pPr marL="0" indent="0">
              <a:buNone/>
            </a:pPr>
            <a:endParaRPr lang="en-AU"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AU" sz="3600" b="1" dirty="0" smtClean="0">
                <a:latin typeface="Lucida Calligraphy"/>
                <a:cs typeface="Lucida Calligraphy"/>
              </a:rPr>
              <a:t/>
            </a:r>
            <a:br>
              <a:rPr lang="en-AU" sz="3600" b="1" dirty="0" smtClean="0">
                <a:latin typeface="Lucida Calligraphy"/>
                <a:cs typeface="Lucida Calligraphy"/>
              </a:rPr>
            </a:br>
            <a:r>
              <a:rPr lang="en-AU" sz="3600" b="1" dirty="0" smtClean="0">
                <a:latin typeface="Lucida Calligraphy"/>
                <a:cs typeface="Lucida Calligraphy"/>
              </a:rPr>
              <a:t>Thursday 21 July 1836</a:t>
            </a:r>
            <a:br>
              <a:rPr lang="en-AU" sz="3600" b="1" dirty="0" smtClean="0">
                <a:latin typeface="Lucida Calligraphy"/>
                <a:cs typeface="Lucida Calligraphy"/>
              </a:rPr>
            </a:br>
            <a:endParaRPr lang="en-AU" sz="3600" dirty="0">
              <a:latin typeface="Lucida Calligraphy"/>
              <a:cs typeface="Lucida Calligraphy"/>
            </a:endParaRPr>
          </a:p>
        </p:txBody>
      </p:sp>
      <p:sp>
        <p:nvSpPr>
          <p:cNvPr id="3" name="Content Placeholder 2"/>
          <p:cNvSpPr>
            <a:spLocks noGrp="1"/>
          </p:cNvSpPr>
          <p:nvPr>
            <p:ph idx="1"/>
          </p:nvPr>
        </p:nvSpPr>
        <p:spPr>
          <a:xfrm>
            <a:off x="457200" y="1600200"/>
            <a:ext cx="8229600" cy="4953000"/>
          </a:xfrm>
          <a:solidFill>
            <a:schemeClr val="bg2"/>
          </a:solidFill>
          <a:effectLst>
            <a:glow rad="101600">
              <a:schemeClr val="bg2">
                <a:alpha val="75000"/>
              </a:schemeClr>
            </a:glow>
          </a:effectLst>
        </p:spPr>
        <p:txBody>
          <a:bodyPr>
            <a:normAutofit/>
          </a:bodyPr>
          <a:lstStyle/>
          <a:p>
            <a:pPr>
              <a:buNone/>
            </a:pPr>
            <a:r>
              <a:rPr lang="en-AU" sz="2000" dirty="0" smtClean="0"/>
              <a:t>Captain </a:t>
            </a:r>
            <a:r>
              <a:rPr lang="en-AU" sz="2000" dirty="0"/>
              <a:t>Robert Morgan, on board the </a:t>
            </a:r>
            <a:r>
              <a:rPr lang="en-AU" sz="2000" i="1" dirty="0"/>
              <a:t>Duke of York</a:t>
            </a:r>
            <a:r>
              <a:rPr lang="en-AU" sz="2000" dirty="0"/>
              <a:t> </a:t>
            </a:r>
            <a:r>
              <a:rPr lang="en-AU" sz="2000" dirty="0" smtClean="0"/>
              <a:t>wrote:</a:t>
            </a:r>
          </a:p>
          <a:p>
            <a:pPr>
              <a:buNone/>
            </a:pPr>
            <a:endParaRPr lang="en-AU" sz="2000" dirty="0" smtClean="0"/>
          </a:p>
          <a:p>
            <a:pPr>
              <a:buNone/>
            </a:pPr>
            <a:r>
              <a:rPr lang="en-AU" sz="2000" dirty="0" smtClean="0"/>
              <a:t>	</a:t>
            </a:r>
            <a:r>
              <a:rPr lang="en-AU" sz="2000" i="1" dirty="0" smtClean="0"/>
              <a:t>This </a:t>
            </a:r>
            <a:r>
              <a:rPr lang="en-AU" sz="2000" i="1" dirty="0"/>
              <a:t>24 hours strong winds from the NE all sail set </a:t>
            </a:r>
            <a:r>
              <a:rPr lang="en-AU" sz="2000" i="1" dirty="0" err="1"/>
              <a:t>resq</a:t>
            </a:r>
            <a:r>
              <a:rPr lang="en-AU" sz="2000" i="1" dirty="0"/>
              <a:t/>
            </a:r>
            <a:br>
              <a:rPr lang="en-AU" sz="2000" i="1" dirty="0"/>
            </a:br>
            <a:r>
              <a:rPr lang="en-AU" sz="2000" i="1" dirty="0"/>
              <a:t>steering to </a:t>
            </a:r>
            <a:r>
              <a:rPr lang="en-AU" sz="2000" i="1" dirty="0" err="1"/>
              <a:t>SE</a:t>
            </a:r>
            <a:r>
              <a:rPr lang="en-AU" sz="2000" i="1" baseline="30000" dirty="0" err="1"/>
              <a:t>d</a:t>
            </a:r>
            <a:r>
              <a:rPr lang="en-AU" sz="2000" i="1" dirty="0"/>
              <a:t> </a:t>
            </a:r>
            <a:r>
              <a:rPr lang="en-AU" sz="2000" i="1" dirty="0" err="1"/>
              <a:t>employd</a:t>
            </a:r>
            <a:r>
              <a:rPr lang="en-AU" sz="2000" i="1" dirty="0"/>
              <a:t> variously saw sperm Whales</a:t>
            </a:r>
            <a:br>
              <a:rPr lang="en-AU" sz="2000" i="1" dirty="0"/>
            </a:br>
            <a:r>
              <a:rPr lang="en-AU" sz="2000" i="1" dirty="0"/>
              <a:t>going to windward </a:t>
            </a:r>
            <a:r>
              <a:rPr lang="en-AU" sz="2000" i="1" dirty="0" err="1">
                <a:hlinkClick r:id="rId3" action="ppaction://hlinksldjump"/>
              </a:rPr>
              <a:t>Latt</a:t>
            </a:r>
            <a:r>
              <a:rPr lang="en-AU" sz="2000" i="1" baseline="30000" dirty="0" err="1">
                <a:hlinkClick r:id="rId3" action="ppaction://hlinksldjump"/>
              </a:rPr>
              <a:t>d</a:t>
            </a:r>
            <a:r>
              <a:rPr lang="en-AU" sz="2000" i="1" dirty="0"/>
              <a:t> 36.50 South </a:t>
            </a:r>
            <a:r>
              <a:rPr lang="en-AU" sz="2000" i="1" dirty="0">
                <a:hlinkClick r:id="rId3" action="ppaction://hlinksldjump"/>
              </a:rPr>
              <a:t>Long</a:t>
            </a:r>
            <a:r>
              <a:rPr lang="en-AU" sz="2000" i="1" dirty="0"/>
              <a:t> 131.14 East</a:t>
            </a:r>
            <a:br>
              <a:rPr lang="en-AU" sz="2000" i="1" dirty="0"/>
            </a:br>
            <a:r>
              <a:rPr lang="en-AU" sz="2000" i="1" dirty="0"/>
              <a:t>…</a:t>
            </a:r>
            <a:endParaRPr lang="en-AU" sz="2000" i="1" dirty="0" smtClean="0"/>
          </a:p>
          <a:p>
            <a:pPr marL="0" indent="0">
              <a:buNone/>
            </a:pPr>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AU" b="1" dirty="0" smtClean="0"/>
              <a:t/>
            </a:r>
            <a:br>
              <a:rPr lang="en-AU" b="1" dirty="0" smtClean="0"/>
            </a:br>
            <a:r>
              <a:rPr lang="en-AU" sz="4000" b="1" dirty="0" smtClean="0">
                <a:latin typeface="Lucida Calligraphy"/>
                <a:cs typeface="Lucida Calligraphy"/>
              </a:rPr>
              <a:t>Saturday 23 July 1836</a:t>
            </a:r>
            <a:r>
              <a:rPr lang="en-AU" b="1" dirty="0" smtClean="0"/>
              <a:t/>
            </a:r>
            <a:br>
              <a:rPr lang="en-AU" b="1" dirty="0" smtClean="0"/>
            </a:br>
            <a:endParaRPr lang="en-AU" dirty="0"/>
          </a:p>
        </p:txBody>
      </p:sp>
      <p:sp>
        <p:nvSpPr>
          <p:cNvPr id="3" name="Content Placeholder 2"/>
          <p:cNvSpPr>
            <a:spLocks noGrp="1"/>
          </p:cNvSpPr>
          <p:nvPr>
            <p:ph idx="1"/>
          </p:nvPr>
        </p:nvSpPr>
        <p:spPr>
          <a:xfrm>
            <a:off x="457200" y="1600200"/>
            <a:ext cx="8229600" cy="5029200"/>
          </a:xfrm>
          <a:solidFill>
            <a:schemeClr val="bg2"/>
          </a:solidFill>
          <a:effectLst>
            <a:glow rad="101600">
              <a:schemeClr val="bg2">
                <a:alpha val="75000"/>
              </a:schemeClr>
            </a:glow>
          </a:effectLst>
        </p:spPr>
        <p:txBody>
          <a:bodyPr>
            <a:normAutofit/>
          </a:bodyPr>
          <a:lstStyle/>
          <a:p>
            <a:pPr>
              <a:buNone/>
            </a:pPr>
            <a:r>
              <a:rPr lang="en-AU" sz="2000" dirty="0" smtClean="0"/>
              <a:t>Robert </a:t>
            </a:r>
            <a:r>
              <a:rPr lang="en-AU" sz="2000" dirty="0"/>
              <a:t>Gouger, on board the </a:t>
            </a:r>
            <a:r>
              <a:rPr lang="en-AU" sz="2000" dirty="0" err="1"/>
              <a:t>Africaine</a:t>
            </a:r>
            <a:r>
              <a:rPr lang="en-AU" sz="2000" dirty="0"/>
              <a:t> </a:t>
            </a:r>
            <a:r>
              <a:rPr lang="en-AU" sz="2000" dirty="0" smtClean="0"/>
              <a:t>wrote:</a:t>
            </a:r>
          </a:p>
          <a:p>
            <a:pPr>
              <a:buNone/>
            </a:pPr>
            <a:endParaRPr lang="en-AU" sz="2000" i="1" dirty="0" smtClean="0"/>
          </a:p>
          <a:p>
            <a:pPr>
              <a:buNone/>
            </a:pPr>
            <a:r>
              <a:rPr lang="en-AU" sz="2000" i="1" dirty="0" smtClean="0"/>
              <a:t>	Saturday </a:t>
            </a:r>
            <a:r>
              <a:rPr lang="en-AU" sz="2000" i="1" dirty="0"/>
              <a:t>the </a:t>
            </a:r>
            <a:r>
              <a:rPr lang="en-AU" sz="2000" i="1" dirty="0" smtClean="0"/>
              <a:t>23</a:t>
            </a:r>
            <a:r>
              <a:rPr lang="en-AU" sz="2000" i="1" baseline="30000" dirty="0" smtClean="0"/>
              <a:t>rd</a:t>
            </a:r>
            <a:r>
              <a:rPr lang="en-AU" sz="2000" i="1" dirty="0" smtClean="0"/>
              <a:t> ….</a:t>
            </a:r>
            <a:r>
              <a:rPr lang="en-AU" sz="2000" i="1" dirty="0"/>
              <a:t> </a:t>
            </a:r>
            <a:r>
              <a:rPr lang="en-AU" sz="2000" i="1" dirty="0" smtClean="0"/>
              <a:t>Yesterday </a:t>
            </a:r>
            <a:r>
              <a:rPr lang="en-AU" sz="2000" i="1" dirty="0"/>
              <a:t>we entered the torrid zone; the heat however is not at all oppressive to any of the party. The thermometer in my cabin is generally 78</a:t>
            </a:r>
            <a:r>
              <a:rPr lang="en-AU" sz="2000" i="1" baseline="30000" dirty="0"/>
              <a:t>o</a:t>
            </a:r>
            <a:r>
              <a:rPr lang="en-AU" sz="2000" i="1" dirty="0"/>
              <a:t>, but the thorough draft which we manage at almost all times to keep up, renders the temperature agreeable</a:t>
            </a:r>
            <a:r>
              <a:rPr lang="en-AU" sz="2000" i="1" dirty="0" smtClean="0"/>
              <a:t>.</a:t>
            </a:r>
          </a:p>
          <a:p>
            <a:pPr>
              <a:buNone/>
            </a:pPr>
            <a:endParaRPr lang="en-AU" sz="2000" i="1" dirty="0"/>
          </a:p>
          <a:p>
            <a:pPr>
              <a:buNone/>
            </a:pPr>
            <a:r>
              <a:rPr lang="en-AU" sz="2000" i="1" dirty="0"/>
              <a:t>	Some of the passengers in the </a:t>
            </a:r>
            <a:r>
              <a:rPr lang="en-AU" sz="2000" i="1" dirty="0">
                <a:hlinkClick r:id="rId3" action="ppaction://hlinksldjump"/>
              </a:rPr>
              <a:t>intermediate cabin</a:t>
            </a:r>
            <a:r>
              <a:rPr lang="en-AU" sz="2000" i="1" dirty="0"/>
              <a:t> last week manifested discontent, and put up on their hatchway an impertinent notice. Excited by Mr Thomas, the agitator of the ship, one complained of the bread, another of the beef, another of the wine;  indeed each had some one complaint to make, but, rather a subject for marvel, no two agreed on the same complaint. On investigation the bread which was declared unfit for use, was the brown bread which I preferred to the best white biscuit provided for the cabin; the salt provisions I had requested </a:t>
            </a:r>
            <a:r>
              <a:rPr lang="en-AU" sz="2000" i="1" dirty="0" err="1"/>
              <a:t>Capn</a:t>
            </a:r>
            <a:r>
              <a:rPr lang="en-AU" sz="2000" i="1" dirty="0"/>
              <a:t> Duff to place </a:t>
            </a:r>
            <a:endParaRPr lang="en-AU" sz="2000" i="1" dirty="0" smtClean="0"/>
          </a:p>
          <a:p>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a:solidFill>
            <a:schemeClr val="bg2"/>
          </a:solidFill>
          <a:effectLst>
            <a:glow rad="101600">
              <a:schemeClr val="bg2">
                <a:alpha val="75000"/>
              </a:schemeClr>
            </a:glow>
          </a:effectLst>
        </p:spPr>
        <p:txBody>
          <a:bodyPr>
            <a:normAutofit fontScale="92500"/>
          </a:bodyPr>
          <a:lstStyle/>
          <a:p>
            <a:pPr>
              <a:lnSpc>
                <a:spcPct val="110000"/>
              </a:lnSpc>
              <a:buNone/>
            </a:pPr>
            <a:r>
              <a:rPr lang="en-AU" sz="2000" dirty="0" smtClean="0"/>
              <a:t>	</a:t>
            </a:r>
            <a:r>
              <a:rPr lang="en-AU" sz="2000" i="1" dirty="0" smtClean="0"/>
              <a:t>constantly </a:t>
            </a:r>
            <a:r>
              <a:rPr lang="en-AU" sz="2000" i="1" dirty="0"/>
              <a:t>upon our table and it was partaken of and enjoyed by all our party; the wine was declared by Brown (a good judge) to be excellent, and the same as we drank in the cabin. On my assuring the gentlemen of these facts, the complaint turned on the price paid for their passage and at length it was insinuated that I had chartered the vessel and was making money out of them. My positive denial of having any greater interest in the ship than any passenger on board appeared to satisfy the malcontents, who now said the cook was to blame – he had been insolent, and so on. This the Captain promised to see into, and thus the grievous matter ended. Mr &amp; Mrs Thomas however still preserve dignified silence, though all the rest appear to have forgotten their fancied </a:t>
            </a:r>
            <a:r>
              <a:rPr lang="en-AU" sz="2000" i="1" dirty="0" smtClean="0"/>
              <a:t>wrongs. Seeing </a:t>
            </a:r>
            <a:r>
              <a:rPr lang="en-AU" sz="2000" i="1" dirty="0"/>
              <a:t>that the ill-humour was produced by idleness or ennui it occurred to me that it would be well to get up some general amusement, and I consequently proposed to enrol a body of volunteers to be drilled. Fortunately I found on board a man who had been a soldier in the peninsular war, Mr Wickham, and after a little persuasion he agreed to spend half an hour a day with us for the purpose. On Wednesday last therefore we commenced the platoon exercise; our first party was eight, the next day twelve and at this number our corps appears for the present likely to remain. It is true, sometimes we do not keep very good step in</a:t>
            </a:r>
          </a:p>
          <a:p>
            <a:endParaRPr lang="en-A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a:solidFill>
            <a:schemeClr val="bg2"/>
          </a:solidFill>
          <a:effectLst>
            <a:glow rad="101600">
              <a:schemeClr val="bg2">
                <a:alpha val="75000"/>
              </a:schemeClr>
            </a:glow>
          </a:effectLst>
        </p:spPr>
        <p:txBody>
          <a:bodyPr>
            <a:normAutofit/>
          </a:bodyPr>
          <a:lstStyle/>
          <a:p>
            <a:pPr>
              <a:buNone/>
            </a:pPr>
            <a:r>
              <a:rPr lang="en-AU" sz="2000" dirty="0" smtClean="0"/>
              <a:t>	</a:t>
            </a:r>
            <a:r>
              <a:rPr lang="en-AU" sz="2000" i="1" dirty="0" smtClean="0"/>
              <a:t>consequence </a:t>
            </a:r>
            <a:r>
              <a:rPr lang="en-AU" sz="2000" i="1" dirty="0"/>
              <a:t>of the motion of the ship, and sometimes a lurch in marching at ordinary time, causes a double quick movement to the rear; but this is all accounted a good joke, and thus the chief end is attained. I am full private in the corps, and four of the intermediate passengers are also enrolled.</a:t>
            </a:r>
          </a:p>
          <a:p>
            <a:endParaRPr lang="en-AU"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629</Words>
  <Application>Microsoft Office PowerPoint</Application>
  <PresentationFormat>On-screen Show (4:3)</PresentationFormat>
  <Paragraphs>67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Bound for South Australia 1836 In Good Time  Week 22 </vt:lpstr>
      <vt:lpstr>Overview</vt:lpstr>
      <vt:lpstr>Contents</vt:lpstr>
      <vt:lpstr>Introduction</vt:lpstr>
      <vt:lpstr> Journal entries  Sunday 17 July 1836 </vt:lpstr>
      <vt:lpstr> Thursday 21 July 1836 </vt:lpstr>
      <vt:lpstr> Saturday 23 July 1836 </vt:lpstr>
      <vt:lpstr>PowerPoint Presentation</vt:lpstr>
      <vt:lpstr>PowerPoint Presentation</vt:lpstr>
      <vt:lpstr>Inquiry Questions </vt:lpstr>
      <vt:lpstr>Glossary of Terms</vt:lpstr>
    </vt:vector>
  </TitlesOfParts>
  <Company>The University of Adelaide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 for South Australia 1836</dc:title>
  <dc:creator>a1164387</dc:creator>
  <cp:lastModifiedBy>Jonathan Hull</cp:lastModifiedBy>
  <cp:revision>25</cp:revision>
  <dcterms:created xsi:type="dcterms:W3CDTF">2011-10-12T10:56:23Z</dcterms:created>
  <dcterms:modified xsi:type="dcterms:W3CDTF">2012-02-01T05:19:37Z</dcterms:modified>
</cp:coreProperties>
</file>