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73" r:id="rId6"/>
    <p:sldId id="272" r:id="rId7"/>
    <p:sldId id="283" r:id="rId8"/>
    <p:sldId id="269" r:id="rId9"/>
    <p:sldId id="277" r:id="rId10"/>
    <p:sldId id="276" r:id="rId11"/>
    <p:sldId id="282"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0D9042B-6F93-40C9-A99E-FABF0A3F8CF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0D9042B-6F93-40C9-A99E-FABF0A3F8CF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0D9042B-6F93-40C9-A99E-FABF0A3F8CF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0D9042B-6F93-40C9-A99E-FABF0A3F8CF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9042B-6F93-40C9-A99E-FABF0A3F8CF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0D9042B-6F93-40C9-A99E-FABF0A3F8CF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0D9042B-6F93-40C9-A99E-FABF0A3F8CFC}" type="datetimeFigureOut">
              <a:rPr lang="en-AU" smtClean="0"/>
              <a:pPr/>
              <a:t>1/02/2012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0D9042B-6F93-40C9-A99E-FABF0A3F8CFC}" type="datetimeFigureOut">
              <a:rPr lang="en-AU" smtClean="0"/>
              <a:pPr/>
              <a:t>1/02/2012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042B-6F93-40C9-A99E-FABF0A3F8CFC}" type="datetimeFigureOut">
              <a:rPr lang="en-AU" smtClean="0"/>
              <a:pPr/>
              <a:t>1/02/2012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042B-6F93-40C9-A99E-FABF0A3F8CF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042B-6F93-40C9-A99E-FABF0A3F8CF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DB2C54-DBE9-49AA-B0DA-D11782FD1B8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9042B-6F93-40C9-A99E-FABF0A3F8CFC}" type="datetimeFigureOut">
              <a:rPr lang="en-AU" smtClean="0"/>
              <a:pPr/>
              <a:t>1/02/2012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2C54-DBE9-49AA-B0DA-D11782FD1B8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04800"/>
            <a:ext cx="7772400" cy="1981200"/>
          </a:xfrm>
          <a:blipFill rotWithShape="1">
            <a:blip r:embed="rId2"/>
            <a:stretch>
              <a:fillRect/>
            </a:stretch>
          </a:blipFill>
        </p:spPr>
        <p:txBody>
          <a:bodyPr>
            <a:normAutofit fontScale="90000"/>
          </a:bodyPr>
          <a:lstStyle/>
          <a:p>
            <a:r>
              <a:rPr lang="en-AU" sz="2222" dirty="0" smtClean="0">
                <a:latin typeface="Lucida Calligraphy"/>
                <a:cs typeface="Lucida Calligraphy"/>
              </a:rPr>
              <a:t/>
            </a:r>
            <a:br>
              <a:rPr lang="en-AU" sz="2222" dirty="0" smtClean="0">
                <a:latin typeface="Lucida Calligraphy"/>
                <a:cs typeface="Lucida Calligraphy"/>
              </a:rPr>
            </a:br>
            <a:r>
              <a:rPr lang="en-AU" sz="2222" dirty="0" smtClean="0">
                <a:latin typeface="Lucida Calligraphy"/>
                <a:cs typeface="Lucida Calligraphy"/>
              </a:rPr>
              <a:t>Bound for South Australia 1836</a:t>
            </a:r>
            <a:br>
              <a:rPr lang="en-AU" sz="2222" dirty="0" smtClean="0">
                <a:latin typeface="Lucida Calligraphy"/>
                <a:cs typeface="Lucida Calligraphy"/>
              </a:rPr>
            </a:br>
            <a:r>
              <a:rPr lang="en-AU" sz="3556" dirty="0" smtClean="0">
                <a:latin typeface="Lucida Calligraphy"/>
                <a:cs typeface="Lucida Calligraphy"/>
              </a:rPr>
              <a:t>Pets </a:t>
            </a:r>
            <a:br>
              <a:rPr lang="en-AU" sz="3556" dirty="0" smtClean="0">
                <a:latin typeface="Lucida Calligraphy"/>
                <a:cs typeface="Lucida Calligraphy"/>
              </a:rPr>
            </a:br>
            <a:r>
              <a:rPr lang="en-AU" sz="3556" dirty="0" smtClean="0">
                <a:latin typeface="Lucida Calligraphy"/>
                <a:cs typeface="Lucida Calligraphy"/>
              </a:rPr>
              <a:t>Week 24</a:t>
            </a:r>
            <a:r>
              <a:rPr lang="en-AU" dirty="0" smtClean="0"/>
              <a:t/>
            </a:r>
            <a:br>
              <a:rPr lang="en-AU" dirty="0" smtClean="0"/>
            </a:br>
            <a:endParaRPr lang="en-AU" dirty="0"/>
          </a:p>
        </p:txBody>
      </p:sp>
      <p:sp>
        <p:nvSpPr>
          <p:cNvPr id="3" name="Subtitle 2"/>
          <p:cNvSpPr>
            <a:spLocks noGrp="1"/>
          </p:cNvSpPr>
          <p:nvPr>
            <p:ph type="subTitle" idx="1"/>
          </p:nvPr>
        </p:nvSpPr>
        <p:spPr>
          <a:xfrm>
            <a:off x="971600" y="1700808"/>
            <a:ext cx="6400800" cy="5157192"/>
          </a:xfrm>
        </p:spPr>
        <p:txBody>
          <a:bodyPr/>
          <a:lstStyle/>
          <a:p>
            <a:pPr algn="l"/>
            <a:endParaRPr lang="en-AU" dirty="0" smtClean="0"/>
          </a:p>
          <a:p>
            <a:pPr algn="l"/>
            <a:endParaRPr lang="en-AU" sz="1800" i="1" dirty="0" smtClean="0"/>
          </a:p>
          <a:p>
            <a:pPr algn="l"/>
            <a:endParaRPr lang="en-AU" sz="1800" i="1" dirty="0"/>
          </a:p>
          <a:p>
            <a:pPr algn="l"/>
            <a:endParaRPr lang="en-AU" sz="1800" i="1" dirty="0" smtClean="0"/>
          </a:p>
          <a:p>
            <a:pPr algn="l"/>
            <a:endParaRPr lang="en-AU" sz="1800" i="1" dirty="0"/>
          </a:p>
          <a:p>
            <a:pPr algn="l"/>
            <a:endParaRPr lang="en-AU" sz="1800" i="1" dirty="0" smtClean="0"/>
          </a:p>
          <a:p>
            <a:pPr algn="l"/>
            <a:endParaRPr lang="en-AU" sz="1800" i="1" dirty="0"/>
          </a:p>
          <a:p>
            <a:pPr algn="l"/>
            <a:endParaRPr lang="en-AU" sz="1800" i="1" dirty="0" smtClean="0"/>
          </a:p>
          <a:p>
            <a:pPr algn="l"/>
            <a:endParaRPr lang="en-AU" sz="1800" i="1" dirty="0" smtClean="0"/>
          </a:p>
          <a:p>
            <a:r>
              <a:rPr lang="en-AU" sz="1800" i="1" dirty="0" smtClean="0"/>
              <a:t>	</a:t>
            </a:r>
          </a:p>
          <a:p>
            <a:endParaRPr lang="en-AU" sz="1800" i="1" dirty="0" smtClean="0"/>
          </a:p>
          <a:p>
            <a:endParaRPr lang="en-AU" sz="1800" i="1" dirty="0" smtClean="0"/>
          </a:p>
          <a:p>
            <a:endParaRPr lang="en-AU" sz="1800" i="1" dirty="0" smtClean="0"/>
          </a:p>
          <a:p>
            <a:pPr lvl="1"/>
            <a:r>
              <a:rPr lang="en-AU" sz="1400" i="1" dirty="0" err="1" smtClean="0"/>
              <a:t>Pomfrey’s</a:t>
            </a:r>
            <a:r>
              <a:rPr lang="en-AU" sz="1400" i="1" dirty="0" smtClean="0"/>
              <a:t> </a:t>
            </a:r>
            <a:r>
              <a:rPr lang="en-AU" sz="1400" i="1" dirty="0"/>
              <a:t>cat. Edward Snell, 1849</a:t>
            </a:r>
            <a:endParaRPr lang="en-AU" sz="1400" dirty="0"/>
          </a:p>
        </p:txBody>
      </p:sp>
      <p:pic>
        <p:nvPicPr>
          <p:cNvPr id="1026" name="Picture 2" descr="\\uofausers7\users7\a1164387\Desktop\pomfreys-cat-280x310.jpg"/>
          <p:cNvPicPr>
            <a:picLocks noChangeAspect="1" noChangeArrowheads="1"/>
          </p:cNvPicPr>
          <p:nvPr/>
        </p:nvPicPr>
        <p:blipFill>
          <a:blip r:embed="rId3"/>
          <a:srcRect/>
          <a:stretch>
            <a:fillRect/>
          </a:stretch>
        </p:blipFill>
        <p:spPr bwMode="auto">
          <a:xfrm>
            <a:off x="2590800" y="2590800"/>
            <a:ext cx="3733800" cy="35271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Images</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noFill/>
          <a:effectLst>
            <a:glow rad="101600">
              <a:schemeClr val="bg2">
                <a:alpha val="75000"/>
              </a:schemeClr>
            </a:glow>
          </a:effectLst>
        </p:spPr>
        <p:txBody>
          <a:bodyPr>
            <a:normAutofit/>
          </a:bodyPr>
          <a:lstStyle/>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16832"/>
            <a:ext cx="4912874" cy="341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5589240"/>
            <a:ext cx="8280920" cy="923330"/>
          </a:xfrm>
          <a:prstGeom prst="rect">
            <a:avLst/>
          </a:prstGeom>
          <a:noFill/>
        </p:spPr>
        <p:txBody>
          <a:bodyPr wrap="square" rtlCol="0">
            <a:spAutoFit/>
          </a:bodyPr>
          <a:lstStyle/>
          <a:p>
            <a:pPr algn="ctr"/>
            <a:r>
              <a:rPr lang="en-AU" dirty="0">
                <a:solidFill>
                  <a:schemeClr val="bg1"/>
                </a:solidFill>
              </a:rPr>
              <a:t>“A Setter Dog” engraved by </a:t>
            </a:r>
            <a:r>
              <a:rPr lang="en-AU" dirty="0" err="1">
                <a:solidFill>
                  <a:schemeClr val="bg1"/>
                </a:solidFill>
              </a:rPr>
              <a:t>C.G.Lewis</a:t>
            </a:r>
            <a:r>
              <a:rPr lang="en-AU" dirty="0">
                <a:solidFill>
                  <a:schemeClr val="bg1"/>
                </a:solidFill>
              </a:rPr>
              <a:t> after a picture by Sir Edwin Landseer, published in the </a:t>
            </a:r>
            <a:r>
              <a:rPr lang="en-AU" dirty="0" err="1">
                <a:solidFill>
                  <a:schemeClr val="bg1"/>
                </a:solidFill>
              </a:rPr>
              <a:t>The</a:t>
            </a:r>
            <a:r>
              <a:rPr lang="en-AU" dirty="0">
                <a:solidFill>
                  <a:schemeClr val="bg1"/>
                </a:solidFill>
              </a:rPr>
              <a:t> Works of Sir Edwin Landseer RA, 1878. Steel engraved antique print with recent hand colouring. Ref E6899. Image </a:t>
            </a:r>
            <a:r>
              <a:rPr lang="en-AU" dirty="0" err="1">
                <a:solidFill>
                  <a:schemeClr val="bg1"/>
                </a:solidFill>
              </a:rPr>
              <a:t>courtsey</a:t>
            </a:r>
            <a:r>
              <a:rPr lang="en-AU" dirty="0">
                <a:solidFill>
                  <a:schemeClr val="bg1"/>
                </a:solidFill>
              </a:rPr>
              <a:t> of ancestryimages.com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a:noFill/>
          <a:effectLst>
            <a:glow rad="101600">
              <a:schemeClr val="bg2">
                <a:alpha val="75000"/>
              </a:schemeClr>
            </a:glow>
          </a:effectLst>
        </p:spPr>
        <p:txBody>
          <a:bodyPr>
            <a:normAutofit/>
          </a:bodyPr>
          <a:lstStyle/>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r>
              <a:rPr lang="en-AU" sz="1800" dirty="0">
                <a:solidFill>
                  <a:schemeClr val="bg2"/>
                </a:solidFill>
              </a:rPr>
              <a:t>Emigrants to South Australia, circa 1860 by Robert </a:t>
            </a:r>
            <a:r>
              <a:rPr lang="en-AU" sz="1800" dirty="0" err="1">
                <a:solidFill>
                  <a:schemeClr val="bg2"/>
                </a:solidFill>
              </a:rPr>
              <a:t>Hillingford</a:t>
            </a:r>
            <a:r>
              <a:rPr lang="en-AU" sz="1800" dirty="0">
                <a:solidFill>
                  <a:schemeClr val="bg2"/>
                </a:solidFill>
              </a:rPr>
              <a:t>. Image courtesy of the National Library of Australia, PIC T2278.</a:t>
            </a:r>
            <a:endParaRPr lang="en-US" sz="1800" dirty="0" smtClean="0">
              <a:solidFill>
                <a:schemeClr val="bg2"/>
              </a:solidFill>
            </a:endParaRPr>
          </a:p>
        </p:txBody>
      </p:sp>
      <p:pic>
        <p:nvPicPr>
          <p:cNvPr id="2050" name="Picture 2" descr="M:\COMMUNITY HISTORY PROGRAMS\Bound for South Australia - website\Image Research\NLA\Emigrants to South Austr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107" y="1196752"/>
            <a:ext cx="6408712" cy="3931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Glossary of Terms</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normAutofit/>
          </a:bodyPr>
          <a:lstStyle/>
          <a:p>
            <a:pPr>
              <a:buNone/>
            </a:pPr>
            <a:r>
              <a:rPr lang="en-AU" sz="1550" b="1" dirty="0" smtClean="0"/>
              <a:t>Squall</a:t>
            </a:r>
          </a:p>
          <a:p>
            <a:r>
              <a:rPr lang="en-AU" sz="1550" dirty="0" smtClean="0"/>
              <a:t>A </a:t>
            </a:r>
            <a:r>
              <a:rPr lang="en-AU" sz="1550" dirty="0"/>
              <a:t>squall is a sudden, sharp increase in wind speed</a:t>
            </a:r>
            <a:r>
              <a:rPr lang="en-AU" sz="1550" dirty="0" smtClean="0"/>
              <a:t>.</a:t>
            </a:r>
          </a:p>
          <a:p>
            <a:endParaRPr lang="en-AU" sz="1550" dirty="0"/>
          </a:p>
          <a:p>
            <a:endParaRPr lang="en-AU" sz="1550" dirty="0" smtClean="0"/>
          </a:p>
          <a:p>
            <a:endParaRPr lang="en-AU" sz="1550" dirty="0"/>
          </a:p>
          <a:p>
            <a:endParaRPr lang="en-AU" sz="1550" dirty="0" smtClean="0"/>
          </a:p>
          <a:p>
            <a:endParaRPr lang="en-AU" sz="1550" dirty="0"/>
          </a:p>
          <a:p>
            <a:endParaRPr lang="en-AU" sz="1550" dirty="0" smtClean="0"/>
          </a:p>
          <a:p>
            <a:endParaRPr lang="en-AU" sz="1550" dirty="0"/>
          </a:p>
          <a:p>
            <a:endParaRPr lang="en-AU" sz="1550" dirty="0" smtClean="0"/>
          </a:p>
          <a:p>
            <a:endParaRPr lang="en-AU" sz="1550" dirty="0"/>
          </a:p>
          <a:p>
            <a:endParaRPr lang="en-AU" sz="1550" dirty="0" smtClean="0"/>
          </a:p>
          <a:p>
            <a:endParaRPr lang="en-AU" sz="1550" dirty="0"/>
          </a:p>
          <a:p>
            <a:endParaRPr lang="en-AU" sz="1550" dirty="0" smtClean="0"/>
          </a:p>
          <a:p>
            <a:endParaRPr lang="en-AU" sz="1550" dirty="0"/>
          </a:p>
          <a:p>
            <a:endParaRPr lang="en-AU" sz="1550" dirty="0" smtClean="0"/>
          </a:p>
          <a:p>
            <a:pPr marL="0" indent="0">
              <a:buNone/>
            </a:pPr>
            <a:r>
              <a:rPr lang="en-AU" sz="1550" dirty="0" smtClean="0"/>
              <a:t>						             </a:t>
            </a:r>
            <a:r>
              <a:rPr lang="en-AU" sz="1550" dirty="0" smtClean="0">
                <a:hlinkClick r:id="rId3" action="ppaction://hlinksldjump"/>
              </a:rPr>
              <a:t>Return to Journal Entries</a:t>
            </a:r>
            <a:endParaRPr lang="en-AU" sz="1550" dirty="0" smtClean="0"/>
          </a:p>
          <a:p>
            <a:pPr marL="0" indent="0">
              <a:buNone/>
            </a:pPr>
            <a:endParaRPr lang="en-US" sz="155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Overview</a:t>
            </a:r>
            <a:endParaRPr lang="en-AU"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r>
              <a:rPr lang="en-AU" sz="2000" dirty="0" smtClean="0"/>
              <a:t>.</a:t>
            </a:r>
            <a:endParaRPr lang="en-AU" sz="2000" dirty="0"/>
          </a:p>
        </p:txBody>
      </p:sp>
    </p:spTree>
    <p:extLst>
      <p:ext uri="{BB962C8B-B14F-4D97-AF65-F5344CB8AC3E}">
        <p14:creationId xmlns:p14="http://schemas.microsoft.com/office/powerpoint/2010/main" val="3853542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Contents</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Introduction</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lIns="90000">
            <a:normAutofit/>
          </a:bodyPr>
          <a:lstStyle/>
          <a:p>
            <a:pPr marL="0" indent="0">
              <a:buNone/>
            </a:pPr>
            <a:r>
              <a:rPr lang="en-AU" sz="2000" dirty="0" smtClean="0"/>
              <a:t>This </a:t>
            </a:r>
            <a:r>
              <a:rPr lang="en-AU" sz="2000" dirty="0"/>
              <a:t>is both a week of joy and sadness </a:t>
            </a:r>
            <a:r>
              <a:rPr lang="en-AU" sz="2000" dirty="0" err="1"/>
              <a:t>onboard</a:t>
            </a:r>
            <a:r>
              <a:rPr lang="en-AU" sz="2000" dirty="0"/>
              <a:t> the </a:t>
            </a:r>
            <a:r>
              <a:rPr lang="en-AU" sz="2000" dirty="0" err="1"/>
              <a:t>Africaine</a:t>
            </a:r>
            <a:r>
              <a:rPr lang="en-AU" sz="2000" dirty="0"/>
              <a:t>. On the 1st August, we start with a birthday celebration, while the very next day we are saddened with the news that Kate, a cat belonging to Helen, the daughter of Mary Thomas was thrown overboard and never seen again. Is there a correlation between these events? Did a night of celebrations and too much drink lead to someone committing a terrible act? This week’s journals give us an insight into the highs and lows of life </a:t>
            </a:r>
            <a:r>
              <a:rPr lang="en-AU" sz="2000" dirty="0" err="1"/>
              <a:t>onboard</a:t>
            </a:r>
            <a:r>
              <a:rPr lang="en-AU" sz="2000" dirty="0" smtClean="0"/>
              <a:t>.</a:t>
            </a:r>
          </a:p>
          <a:p>
            <a:pPr marL="0" indent="0">
              <a:buNone/>
            </a:pPr>
            <a:endParaRPr lang="en-AU" sz="2000" dirty="0"/>
          </a:p>
          <a:p>
            <a:pPr marL="0" indent="0">
              <a:buNone/>
            </a:pPr>
            <a:r>
              <a:rPr lang="en-AU" sz="2000" dirty="0" smtClean="0"/>
              <a:t>It </a:t>
            </a:r>
            <a:r>
              <a:rPr lang="en-AU" sz="2000" dirty="0"/>
              <a:t>is interesting to note that Mary Thomas, upon her arrival in South Australia and after learning more about the fate of Kate the cat added comments to her journal. Her entries draw the reader in, containing great detail and effectively use descriptive language. This week we will focus on Mary Thomas, examining the content and language features of her journals.</a:t>
            </a:r>
          </a:p>
          <a:p>
            <a:pPr marL="0" indent="0">
              <a:buNone/>
            </a:pPr>
            <a:endParaRPr lang="en-A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passengers at sea:</a:t>
            </a:r>
            <a:br>
              <a:rPr lang="en-US" sz="2400" b="1" dirty="0" smtClean="0">
                <a:latin typeface="Lucida Calligraphy"/>
                <a:cs typeface="Lucida Calligraphy"/>
              </a:rPr>
            </a:br>
            <a:r>
              <a:rPr lang="en-US" sz="2400" b="1" dirty="0" smtClean="0">
                <a:latin typeface="Lucida Calligraphy"/>
                <a:cs typeface="Lucida Calligraphy"/>
              </a:rPr>
              <a:t>Monday 1 August 1836</a:t>
            </a:r>
            <a:br>
              <a:rPr lang="en-US" sz="2400" b="1" dirty="0" smtClean="0">
                <a:latin typeface="Lucida Calligraphy"/>
                <a:cs typeface="Lucida Calligraphy"/>
              </a:rPr>
            </a:br>
            <a:endParaRPr lang="en-AU" sz="24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a:normAutofit/>
          </a:bodyPr>
          <a:lstStyle/>
          <a:p>
            <a:pPr>
              <a:buNone/>
            </a:pPr>
            <a:r>
              <a:rPr lang="en-US" sz="2000" dirty="0" smtClean="0"/>
              <a:t>Robert Gouger, on board the </a:t>
            </a:r>
            <a:r>
              <a:rPr lang="en-US" sz="2000" i="1" dirty="0" err="1" smtClean="0"/>
              <a:t>Africaine</a:t>
            </a:r>
            <a:r>
              <a:rPr lang="en-US" sz="2000" dirty="0" smtClean="0"/>
              <a:t> wrote:</a:t>
            </a:r>
          </a:p>
          <a:p>
            <a:pPr>
              <a:buNone/>
            </a:pPr>
            <a:endParaRPr lang="en-US" sz="2000" dirty="0" smtClean="0"/>
          </a:p>
          <a:p>
            <a:pPr>
              <a:buNone/>
            </a:pPr>
            <a:r>
              <a:rPr lang="en-US" sz="2000" dirty="0" smtClean="0"/>
              <a:t>	</a:t>
            </a:r>
            <a:r>
              <a:rPr lang="en-US" sz="2000" i="1" dirty="0" smtClean="0"/>
              <a:t>Warmly did our hearts respond to those of our friends who on the 1st of this month would celebrate at </a:t>
            </a:r>
            <a:r>
              <a:rPr lang="en-US" sz="2000" i="1" dirty="0" err="1" smtClean="0"/>
              <a:t>Barkway</a:t>
            </a:r>
            <a:r>
              <a:rPr lang="en-US" sz="2000" i="1" dirty="0" smtClean="0"/>
              <a:t> the anniversary of Harriet’s birthday. How often did we talk over the events which were probably being enacted at the moment of our speaking! And herein we had an advantage over our </a:t>
            </a:r>
            <a:r>
              <a:rPr lang="en-US" sz="2000" i="1" dirty="0" err="1" smtClean="0"/>
              <a:t>Barkway</a:t>
            </a:r>
            <a:r>
              <a:rPr lang="en-US" sz="2000" i="1" dirty="0" smtClean="0"/>
              <a:t> friends for knowing the exact difference of time between our position on the globe and theirs, we were able to fix upon the precise moment for dinner, for the usual course of toasts and expressions of kindness &amp; affection, and, last of all, for the striking of the hour of twelve, when we knew Caroline would in her own inimitable style give the crowning glass to the whole – at the same hour the time having been calculated to the minute, Harriet &amp; I joined in ardently wishing every blessing to be the portion of each around her.</a:t>
            </a:r>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Tuesday 2 August 1836</a:t>
            </a:r>
            <a:br>
              <a:rPr lang="en-US" sz="3600" b="1" dirty="0" smtClean="0">
                <a:latin typeface="Lucida Calligraphy"/>
                <a:cs typeface="Lucida Calligraphy"/>
              </a:rPr>
            </a:b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dirty="0" smtClean="0"/>
              <a:t>Mary Thomas, on board the </a:t>
            </a:r>
            <a:r>
              <a:rPr lang="en-US" sz="8000" i="1" dirty="0" err="1" smtClean="0"/>
              <a:t>Africaine</a:t>
            </a:r>
            <a:r>
              <a:rPr lang="en-US" sz="8000" dirty="0" smtClean="0"/>
              <a:t> wrote: </a:t>
            </a:r>
          </a:p>
          <a:p>
            <a:pPr>
              <a:lnSpc>
                <a:spcPct val="120000"/>
              </a:lnSpc>
              <a:buNone/>
            </a:pPr>
            <a:endParaRPr lang="en-US" sz="8000" dirty="0" smtClean="0"/>
          </a:p>
          <a:p>
            <a:pPr>
              <a:lnSpc>
                <a:spcPct val="120000"/>
              </a:lnSpc>
              <a:buNone/>
            </a:pPr>
            <a:r>
              <a:rPr lang="en-US" sz="8000" dirty="0" smtClean="0"/>
              <a:t>	</a:t>
            </a:r>
            <a:r>
              <a:rPr lang="en-US" sz="8000" i="1" dirty="0" smtClean="0"/>
              <a:t>Who killed my cat? Suppose I tell;</a:t>
            </a:r>
            <a:br>
              <a:rPr lang="en-US" sz="8000" i="1" dirty="0" smtClean="0"/>
            </a:br>
            <a:r>
              <a:rPr lang="en-US" sz="8000" i="1" dirty="0" smtClean="0"/>
              <a:t>Unless deceived, I know full well;</a:t>
            </a:r>
            <a:br>
              <a:rPr lang="en-US" sz="8000" i="1" dirty="0" smtClean="0"/>
            </a:br>
            <a:r>
              <a:rPr lang="en-US" sz="8000" i="1" dirty="0" smtClean="0"/>
              <a:t>But you, perhaps, may guess the plot</a:t>
            </a:r>
            <a:br>
              <a:rPr lang="en-US" sz="8000" i="1" dirty="0" smtClean="0"/>
            </a:br>
            <a:r>
              <a:rPr lang="en-US" sz="8000" i="1" dirty="0" smtClean="0"/>
              <a:t>When I have told you who ‘twas not.</a:t>
            </a:r>
            <a:br>
              <a:rPr lang="en-US" sz="8000" i="1" dirty="0" smtClean="0"/>
            </a:br>
            <a:r>
              <a:rPr lang="en-US" sz="8000" i="1" dirty="0" smtClean="0"/>
              <a:t>‘</a:t>
            </a:r>
            <a:r>
              <a:rPr lang="en-US" sz="8000" i="1" dirty="0" err="1" smtClean="0"/>
              <a:t>Twas</a:t>
            </a:r>
            <a:r>
              <a:rPr lang="en-US" sz="8000" i="1" dirty="0" smtClean="0"/>
              <a:t> not the captain nor the mate,</a:t>
            </a:r>
            <a:br>
              <a:rPr lang="en-US" sz="8000" i="1" dirty="0" smtClean="0"/>
            </a:br>
            <a:r>
              <a:rPr lang="en-US" sz="8000" i="1" dirty="0" smtClean="0"/>
              <a:t>For they, I’m sure, had no such hate,</a:t>
            </a:r>
            <a:br>
              <a:rPr lang="en-US" sz="8000" i="1" dirty="0" smtClean="0"/>
            </a:br>
            <a:r>
              <a:rPr lang="en-US" sz="8000" i="1" dirty="0" smtClean="0"/>
              <a:t>But both expressed their deep regret</a:t>
            </a:r>
            <a:br>
              <a:rPr lang="en-US" sz="8000" i="1" dirty="0" smtClean="0"/>
            </a:br>
            <a:r>
              <a:rPr lang="en-US" sz="8000" i="1" dirty="0" smtClean="0"/>
              <a:t>That Puss with such a fate had met.</a:t>
            </a:r>
            <a:br>
              <a:rPr lang="en-US" sz="8000" i="1" dirty="0" smtClean="0"/>
            </a:br>
            <a:r>
              <a:rPr lang="en-US" sz="8000" i="1" dirty="0" err="1" smtClean="0"/>
              <a:t>‘Twas</a:t>
            </a:r>
            <a:r>
              <a:rPr lang="en-US" sz="8000" i="1" dirty="0" smtClean="0"/>
              <a:t> not the steward; he desired</a:t>
            </a:r>
            <a:br>
              <a:rPr lang="en-US" sz="8000" i="1" dirty="0" smtClean="0"/>
            </a:br>
            <a:r>
              <a:rPr lang="en-US" sz="8000" i="1" dirty="0" smtClean="0"/>
              <a:t>That she should every day be fed,</a:t>
            </a:r>
            <a:br>
              <a:rPr lang="en-US" sz="8000" i="1" dirty="0" smtClean="0"/>
            </a:br>
            <a:r>
              <a:rPr lang="en-US" sz="8000" i="1" dirty="0" smtClean="0"/>
              <a:t>And said, ‘I </a:t>
            </a:r>
            <a:r>
              <a:rPr lang="en-US" sz="8000" i="1" dirty="0" err="1" smtClean="0"/>
              <a:t>tink</a:t>
            </a:r>
            <a:r>
              <a:rPr lang="en-US" sz="8000" i="1" dirty="0" smtClean="0"/>
              <a:t> </a:t>
            </a:r>
            <a:r>
              <a:rPr lang="en-US" sz="8000" i="1" dirty="0" err="1" smtClean="0"/>
              <a:t>dat</a:t>
            </a:r>
            <a:r>
              <a:rPr lang="en-US" sz="8000" i="1" dirty="0" smtClean="0"/>
              <a:t> man so bad</a:t>
            </a:r>
            <a:br>
              <a:rPr lang="en-US" sz="8000" i="1" dirty="0" smtClean="0"/>
            </a:br>
            <a:r>
              <a:rPr lang="en-US" sz="8000" i="1" dirty="0" smtClean="0"/>
              <a:t>Who dared do wicked act so sad.’</a:t>
            </a:r>
            <a:br>
              <a:rPr lang="en-US" sz="8000" i="1" dirty="0" smtClean="0"/>
            </a:br>
            <a:r>
              <a:rPr lang="en-US" sz="8000" i="1" dirty="0" err="1" smtClean="0"/>
              <a:t>‘Twas</a:t>
            </a:r>
            <a:r>
              <a:rPr lang="en-US" sz="8000" i="1" dirty="0" smtClean="0"/>
              <a:t> not the sailors; one and all</a:t>
            </a:r>
            <a:br>
              <a:rPr lang="en-US" sz="8000" i="1" dirty="0" smtClean="0"/>
            </a:br>
            <a:r>
              <a:rPr lang="en-US" sz="8000" i="1" dirty="0" smtClean="0"/>
              <a:t>They would apprehend a </a:t>
            </a:r>
            <a:r>
              <a:rPr lang="en-US" sz="8000" i="1" dirty="0" smtClean="0">
                <a:hlinkClick r:id="rId3" action="ppaction://hlinksldjump"/>
              </a:rPr>
              <a:t>squall</a:t>
            </a:r>
            <a:r>
              <a:rPr lang="en-US" sz="8000" i="1" dirty="0" smtClean="0"/>
              <a:t>,</a:t>
            </a:r>
            <a:r>
              <a:rPr lang="en-US" sz="8000" dirty="0" smtClean="0"/>
              <a:t/>
            </a:r>
            <a:br>
              <a:rPr lang="en-US" sz="8000" dirty="0" smtClean="0"/>
            </a:b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a:solidFill>
            <a:schemeClr val="bg2"/>
          </a:solidFill>
          <a:effectLst>
            <a:glow rad="101600">
              <a:schemeClr val="bg2">
                <a:alpha val="75000"/>
              </a:schemeClr>
            </a:glow>
          </a:effectLst>
        </p:spPr>
        <p:txBody>
          <a:bodyPr>
            <a:normAutofit/>
          </a:bodyPr>
          <a:lstStyle/>
          <a:p>
            <a:pPr marL="400050" lvl="1" indent="0">
              <a:buNone/>
            </a:pPr>
            <a:r>
              <a:rPr lang="en-US" sz="2000" i="1" dirty="0"/>
              <a:t>And vow that man should drowned be</a:t>
            </a:r>
            <a:br>
              <a:rPr lang="en-US" sz="2000" i="1" dirty="0"/>
            </a:br>
            <a:r>
              <a:rPr lang="en-US" sz="2000" i="1" dirty="0"/>
              <a:t>Who threw a cat into the sea.</a:t>
            </a:r>
            <a:br>
              <a:rPr lang="en-US" sz="2000" i="1" dirty="0"/>
            </a:br>
            <a:r>
              <a:rPr lang="en-US" sz="2000" i="1" dirty="0" err="1"/>
              <a:t>‘Twas</a:t>
            </a:r>
            <a:r>
              <a:rPr lang="en-US" sz="2000" i="1" dirty="0"/>
              <a:t> non who in the steerage dwelt,</a:t>
            </a:r>
            <a:br>
              <a:rPr lang="en-US" sz="2000" i="1" dirty="0"/>
            </a:br>
            <a:r>
              <a:rPr lang="en-US" sz="2000" i="1" dirty="0"/>
              <a:t>For they had more humanely felt,</a:t>
            </a:r>
            <a:br>
              <a:rPr lang="en-US" sz="2000" i="1" dirty="0"/>
            </a:br>
            <a:r>
              <a:rPr lang="en-US" sz="2000" i="1" dirty="0" smtClean="0"/>
              <a:t>And </a:t>
            </a:r>
            <a:r>
              <a:rPr lang="en-US" sz="2000" i="1" dirty="0"/>
              <a:t>all, with Nature’s truth inspired,</a:t>
            </a:r>
            <a:br>
              <a:rPr lang="en-US" sz="2000" i="1" dirty="0"/>
            </a:br>
            <a:r>
              <a:rPr lang="en-US" sz="2000" i="1" dirty="0"/>
              <a:t>Her stripes and beauty much admired.</a:t>
            </a:r>
            <a:br>
              <a:rPr lang="en-US" sz="2000" i="1" dirty="0"/>
            </a:br>
            <a:r>
              <a:rPr lang="en-US" sz="2000" i="1" dirty="0"/>
              <a:t>Who was it, then, who killed my cat?</a:t>
            </a:r>
          </a:p>
          <a:p>
            <a:pPr marL="400050" lvl="1" indent="0">
              <a:buNone/>
            </a:pPr>
            <a:endParaRPr lang="en-AU" sz="2000" dirty="0"/>
          </a:p>
        </p:txBody>
      </p:sp>
    </p:spTree>
    <p:extLst>
      <p:ext uri="{BB962C8B-B14F-4D97-AF65-F5344CB8AC3E}">
        <p14:creationId xmlns:p14="http://schemas.microsoft.com/office/powerpoint/2010/main" val="1389977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Friday 5 August 1836</a:t>
            </a:r>
            <a:br>
              <a:rPr lang="en-US" sz="3600" b="1" dirty="0" smtClean="0">
                <a:latin typeface="Lucida Calligraphy"/>
                <a:cs typeface="Lucida Calligraphy"/>
              </a:rPr>
            </a:b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normAutofit/>
          </a:bodyPr>
          <a:lstStyle/>
          <a:p>
            <a:pPr>
              <a:lnSpc>
                <a:spcPct val="120000"/>
              </a:lnSpc>
              <a:buNone/>
            </a:pPr>
            <a:r>
              <a:rPr lang="en-US" sz="2000" dirty="0" smtClean="0"/>
              <a:t>George Stevenson, on board the </a:t>
            </a:r>
            <a:r>
              <a:rPr lang="en-US" sz="2000" i="1" dirty="0" smtClean="0"/>
              <a:t>Buffalo</a:t>
            </a:r>
            <a:r>
              <a:rPr lang="en-US" sz="2000" dirty="0" smtClean="0"/>
              <a:t> wrote: </a:t>
            </a:r>
          </a:p>
          <a:p>
            <a:pPr>
              <a:lnSpc>
                <a:spcPct val="120000"/>
              </a:lnSpc>
              <a:buNone/>
            </a:pPr>
            <a:endParaRPr lang="en-US" sz="2000" dirty="0" smtClean="0"/>
          </a:p>
          <a:p>
            <a:pPr>
              <a:lnSpc>
                <a:spcPct val="120000"/>
              </a:lnSpc>
              <a:buNone/>
            </a:pPr>
            <a:r>
              <a:rPr lang="en-US" sz="2000" i="1" dirty="0" smtClean="0"/>
              <a:t>	….</a:t>
            </a:r>
          </a:p>
          <a:p>
            <a:pPr>
              <a:lnSpc>
                <a:spcPct val="120000"/>
              </a:lnSpc>
              <a:buNone/>
            </a:pPr>
            <a:r>
              <a:rPr lang="en-US" sz="2000" i="1" dirty="0" smtClean="0"/>
              <a:t>	I had some difficulty before leaving St Helen’s in                                    procuring</a:t>
            </a:r>
            <a:r>
              <a:rPr lang="en-US" sz="2000" i="1" dirty="0"/>
              <a:t> </a:t>
            </a:r>
            <a:r>
              <a:rPr lang="en-US" sz="2000" i="1" dirty="0" smtClean="0"/>
              <a:t>a number of cats to be sent on shore.                                           They were very numerous and had crept under </a:t>
            </a:r>
            <a:r>
              <a:rPr lang="en-US" sz="2000" i="1" dirty="0"/>
              <a:t> </a:t>
            </a:r>
            <a:r>
              <a:rPr lang="en-US" sz="2000" i="1" dirty="0" smtClean="0"/>
              <a:t>                                            the berths of the emigrants, which is the main </a:t>
            </a:r>
            <a:r>
              <a:rPr lang="en-US" sz="2000" i="1" dirty="0"/>
              <a:t> </a:t>
            </a:r>
            <a:r>
              <a:rPr lang="en-US" sz="2000" i="1" dirty="0" smtClean="0"/>
              <a:t>                                         cause of the horrid effluvia now existing. Cats are </a:t>
            </a:r>
            <a:r>
              <a:rPr lang="en-US" sz="2000" i="1" dirty="0"/>
              <a:t> </a:t>
            </a:r>
            <a:r>
              <a:rPr lang="en-US" sz="2000" i="1" dirty="0" smtClean="0"/>
              <a:t>                                  probably</a:t>
            </a:r>
            <a:r>
              <a:rPr lang="en-US" sz="2000" i="1" dirty="0"/>
              <a:t> </a:t>
            </a:r>
            <a:r>
              <a:rPr lang="en-US" sz="2000" i="1" dirty="0" smtClean="0"/>
              <a:t>valuable in the colony, but whoever takes                                    them</a:t>
            </a:r>
            <a:r>
              <a:rPr lang="en-US" sz="2000" i="1" dirty="0"/>
              <a:t> </a:t>
            </a:r>
            <a:r>
              <a:rPr lang="en-US" sz="2000" i="1" dirty="0" smtClean="0"/>
              <a:t>out should be obliged to keep them sweet                                           and</a:t>
            </a:r>
            <a:r>
              <a:rPr lang="en-US" sz="2000" i="1" dirty="0"/>
              <a:t> </a:t>
            </a:r>
            <a:r>
              <a:rPr lang="en-US" sz="2000" i="1" dirty="0" smtClean="0"/>
              <a:t>clean and confined to a hutch during the</a:t>
            </a:r>
            <a:br>
              <a:rPr lang="en-US" sz="2000" i="1" dirty="0" smtClean="0"/>
            </a:br>
            <a:r>
              <a:rPr lang="en-US" sz="2000" i="1" dirty="0" smtClean="0"/>
              <a:t>voyage.</a:t>
            </a:r>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Inquiry Questions </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normAutofit/>
          </a:bodyPr>
          <a:lstStyle/>
          <a:p>
            <a:r>
              <a:rPr lang="en-US" sz="2000" dirty="0" smtClean="0"/>
              <a:t>What does George Stevenson onboard the </a:t>
            </a:r>
            <a:r>
              <a:rPr lang="en-US" sz="2000" i="1" dirty="0" smtClean="0"/>
              <a:t>Buffalo</a:t>
            </a:r>
            <a:r>
              <a:rPr lang="en-US" sz="2000" dirty="0" smtClean="0"/>
              <a:t> mean when he writes that people should be obliged to keep their </a:t>
            </a:r>
            <a:r>
              <a:rPr lang="en-US" sz="2000" i="1" dirty="0" smtClean="0"/>
              <a:t>“cats sweet and clean and confined to a hutch during the voyage?</a:t>
            </a:r>
          </a:p>
          <a:p>
            <a:pPr>
              <a:buNone/>
            </a:pPr>
            <a:endParaRPr lang="en-US" sz="2000" dirty="0" smtClean="0"/>
          </a:p>
          <a:p>
            <a:r>
              <a:rPr lang="en-US" sz="2000" dirty="0" smtClean="0"/>
              <a:t>What guidelines do you think should be in place onboard these vessels to ensure cats and pets are not a nuisance to others?</a:t>
            </a:r>
          </a:p>
          <a:p>
            <a:pPr>
              <a:buNone/>
            </a:pPr>
            <a:endParaRPr lang="en-US" sz="2000" dirty="0" smtClean="0"/>
          </a:p>
          <a:p>
            <a:r>
              <a:rPr lang="en-US" sz="2000" dirty="0" smtClean="0"/>
              <a:t>How has the introduction of cats in Australia affected ecosystems and native animals?</a:t>
            </a:r>
          </a:p>
          <a:p>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451</Words>
  <Application>Microsoft Office PowerPoint</Application>
  <PresentationFormat>On-screen Show (4:3)</PresentationFormat>
  <Paragraphs>97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Bound for South Australia 1836 Pets  Week 24 </vt:lpstr>
      <vt:lpstr>Overview</vt:lpstr>
      <vt:lpstr>Contents</vt:lpstr>
      <vt:lpstr>Introduction</vt:lpstr>
      <vt:lpstr> Journals from passengers at sea: Monday 1 August 1836 </vt:lpstr>
      <vt:lpstr> Tuesday 2 August 1836 </vt:lpstr>
      <vt:lpstr>PowerPoint Presentation</vt:lpstr>
      <vt:lpstr> Friday 5 August 1836 </vt:lpstr>
      <vt:lpstr>Inquiry Questions </vt:lpstr>
      <vt:lpstr>Images</vt:lpstr>
      <vt:lpstr>PowerPoint Presentation</vt:lpstr>
      <vt:lpstr>Glossary of Terms</vt:lpstr>
    </vt:vector>
  </TitlesOfParts>
  <Company>The 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a1164387</dc:creator>
  <cp:lastModifiedBy>Jonathan Hull</cp:lastModifiedBy>
  <cp:revision>26</cp:revision>
  <dcterms:created xsi:type="dcterms:W3CDTF">2011-10-12T08:11:49Z</dcterms:created>
  <dcterms:modified xsi:type="dcterms:W3CDTF">2012-02-01T05:20:12Z</dcterms:modified>
</cp:coreProperties>
</file>