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72" r:id="rId6"/>
    <p:sldId id="261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7E0B-4FCA-0A40-9F4A-A7152919C838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E1CB-64E8-6345-BA4D-03AF7E263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199"/>
            <a:ext cx="7772400" cy="1934789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>
                <a:latin typeface="Lucida Calligraphy"/>
                <a:cs typeface="Lucida Calligraphy"/>
              </a:rPr>
              <a:t>Bound for South Australia 1836</a:t>
            </a:r>
            <a:r>
              <a:rPr lang="en-US" sz="3556" dirty="0" smtClean="0">
                <a:latin typeface="Lucida Calligraphy"/>
                <a:cs typeface="Lucida Calligraphy"/>
              </a:rPr>
              <a:t/>
            </a:r>
            <a:br>
              <a:rPr lang="en-US" sz="3556" dirty="0" smtClean="0">
                <a:latin typeface="Lucida Calligraphy"/>
                <a:cs typeface="Lucida Calligraphy"/>
              </a:rPr>
            </a:br>
            <a:r>
              <a:rPr lang="en-US" sz="3556" dirty="0" smtClean="0">
                <a:latin typeface="Lucida Calligraphy"/>
                <a:cs typeface="Lucida Calligraphy"/>
              </a:rPr>
              <a:t>Education</a:t>
            </a:r>
            <a:br>
              <a:rPr lang="en-US" sz="3556" dirty="0" smtClean="0">
                <a:latin typeface="Lucida Calligraphy"/>
                <a:cs typeface="Lucida Calligraphy"/>
              </a:rPr>
            </a:br>
            <a:r>
              <a:rPr lang="en-US" sz="3556" dirty="0" smtClean="0">
                <a:latin typeface="Lucida Calligraphy"/>
                <a:cs typeface="Lucida Calligraphy"/>
              </a:rPr>
              <a:t>Week 28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082" y="1754599"/>
            <a:ext cx="7440118" cy="5103401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n-US" sz="1800" dirty="0" smtClean="0">
                <a:solidFill>
                  <a:schemeClr val="bg2"/>
                </a:solidFill>
              </a:rPr>
              <a:t>"</a:t>
            </a:r>
            <a:r>
              <a:rPr lang="en-US" sz="1946" dirty="0" smtClean="0">
                <a:solidFill>
                  <a:schemeClr val="bg2"/>
                </a:solidFill>
              </a:rPr>
              <a:t>Education" engraved by </a:t>
            </a:r>
            <a:r>
              <a:rPr lang="en-US" sz="1946" dirty="0" err="1" smtClean="0">
                <a:solidFill>
                  <a:schemeClr val="bg2"/>
                </a:solidFill>
              </a:rPr>
              <a:t>W.H.Mote</a:t>
            </a:r>
            <a:r>
              <a:rPr lang="en-US" sz="1946" dirty="0" smtClean="0">
                <a:solidFill>
                  <a:schemeClr val="bg2"/>
                </a:solidFill>
              </a:rPr>
              <a:t> after a picture by </a:t>
            </a:r>
            <a:r>
              <a:rPr lang="en-US" sz="1946" dirty="0" err="1" smtClean="0">
                <a:solidFill>
                  <a:schemeClr val="bg2"/>
                </a:solidFill>
              </a:rPr>
              <a:t>J.Ross</a:t>
            </a:r>
            <a:r>
              <a:rPr lang="en-US" sz="1946" dirty="0" smtClean="0">
                <a:solidFill>
                  <a:schemeClr val="bg2"/>
                </a:solidFill>
              </a:rPr>
              <a:t>, published in </a:t>
            </a:r>
            <a:r>
              <a:rPr lang="en-US" sz="1946" i="1" dirty="0" smtClean="0">
                <a:solidFill>
                  <a:schemeClr val="bg2"/>
                </a:solidFill>
              </a:rPr>
              <a:t>Fisher's Drawing Room Scrap Book</a:t>
            </a:r>
            <a:r>
              <a:rPr lang="en-US" sz="1946" dirty="0" smtClean="0">
                <a:solidFill>
                  <a:schemeClr val="bg2"/>
                </a:solidFill>
              </a:rPr>
              <a:t>, 1850.</a:t>
            </a:r>
          </a:p>
          <a:p>
            <a:pPr algn="l"/>
            <a:r>
              <a:rPr lang="en-US" sz="1800" dirty="0" smtClean="0"/>
              <a:t>			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01" y="2394127"/>
            <a:ext cx="2266861" cy="33611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Overview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Between February and July 1836 nine ships left Britain bound for the newly created province of South Australia. On-board the ships were passengers who over many long months braved the perils of the ocean, including some of the most treacherous seas in the world to begin a new life on the other side of the world.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This resource uses the stories from these nine ships as recorded by the passengers and crew in their personal journals.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55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Contents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AU" dirty="0" smtClean="0">
                <a:cs typeface="Times New Roman" pitchFamily="18" charset="0"/>
                <a:hlinkClick r:id="rId3" action="ppaction://hlinksldjump"/>
              </a:rPr>
              <a:t>Introduction</a:t>
            </a:r>
            <a:endParaRPr lang="en-AU" dirty="0" smtClean="0">
              <a:cs typeface="Times New Roman" pitchFamily="18" charset="0"/>
            </a:endParaRPr>
          </a:p>
          <a:p>
            <a:r>
              <a:rPr lang="en-AU" dirty="0" smtClean="0">
                <a:cs typeface="Times New Roman" pitchFamily="18" charset="0"/>
                <a:hlinkClick r:id="rId4" action="ppaction://hlinksldjump"/>
              </a:rPr>
              <a:t>Journal entries</a:t>
            </a:r>
            <a:endParaRPr lang="en-AU" dirty="0" smtClean="0">
              <a:cs typeface="Times New Roman" pitchFamily="18" charset="0"/>
            </a:endParaRPr>
          </a:p>
          <a:p>
            <a:r>
              <a:rPr lang="en-AU" dirty="0" smtClean="0">
                <a:cs typeface="Times New Roman" pitchFamily="18" charset="0"/>
                <a:hlinkClick r:id="rId5" action="ppaction://hlinksldjump"/>
              </a:rPr>
              <a:t>Inquiry Questions</a:t>
            </a:r>
            <a:endParaRPr lang="en-AU" dirty="0" smtClean="0">
              <a:cs typeface="Times New Roman" pitchFamily="18" charset="0"/>
            </a:endParaRPr>
          </a:p>
          <a:p>
            <a:r>
              <a:rPr lang="en-AU" dirty="0" smtClean="0">
                <a:cs typeface="Times New Roman" pitchFamily="18" charset="0"/>
                <a:hlinkClick r:id="rId6" action="ppaction://hlinksldjump"/>
              </a:rPr>
              <a:t>Glossary of terms</a:t>
            </a:r>
            <a:endParaRPr lang="en-AU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Introduction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9911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Last week we learnt about the skills needed to successfully navigate a </a:t>
            </a:r>
            <a:r>
              <a:rPr lang="en-AU" sz="2000" dirty="0" smtClean="0"/>
              <a:t>ship, both </a:t>
            </a:r>
            <a:r>
              <a:rPr lang="en-AU" sz="2000" dirty="0"/>
              <a:t>in 1836 and today. This week more navigational references are made </a:t>
            </a:r>
            <a:r>
              <a:rPr lang="en-AU" sz="2000" dirty="0" smtClean="0"/>
              <a:t>in Hutchinson’s </a:t>
            </a:r>
            <a:r>
              <a:rPr lang="en-AU" sz="2000" dirty="0"/>
              <a:t>journal. How would these skills have been acquired and </a:t>
            </a:r>
            <a:r>
              <a:rPr lang="en-AU" sz="2000" dirty="0" smtClean="0"/>
              <a:t>what education </a:t>
            </a:r>
            <a:r>
              <a:rPr lang="en-AU" sz="2000" dirty="0"/>
              <a:t>would have been required in 1836 to navigate a ship </a:t>
            </a:r>
            <a:r>
              <a:rPr lang="en-AU" sz="2000" dirty="0" smtClean="0"/>
              <a:t>successfully across </a:t>
            </a:r>
            <a:r>
              <a:rPr lang="en-AU" sz="2000" dirty="0"/>
              <a:t>the globe? There were a number of children </a:t>
            </a:r>
            <a:r>
              <a:rPr lang="en-AU" sz="2000" dirty="0" err="1"/>
              <a:t>onboard</a:t>
            </a:r>
            <a:r>
              <a:rPr lang="en-AU" sz="2000" dirty="0"/>
              <a:t> the </a:t>
            </a:r>
            <a:r>
              <a:rPr lang="en-AU" sz="2000" dirty="0" smtClean="0"/>
              <a:t>Buffalo, travelling </a:t>
            </a:r>
            <a:r>
              <a:rPr lang="en-AU" sz="2000" dirty="0"/>
              <a:t>to South Australia. Had </a:t>
            </a:r>
            <a:r>
              <a:rPr lang="en-AU" sz="2000" dirty="0" smtClean="0"/>
              <a:t>these children </a:t>
            </a:r>
            <a:r>
              <a:rPr lang="en-AU" sz="2000" dirty="0"/>
              <a:t>been going to school back </a:t>
            </a:r>
            <a:r>
              <a:rPr lang="en-AU" sz="2000" dirty="0" smtClean="0"/>
              <a:t>in England</a:t>
            </a:r>
            <a:r>
              <a:rPr lang="en-AU" sz="2000" dirty="0"/>
              <a:t>? What sorts of </a:t>
            </a:r>
            <a:r>
              <a:rPr lang="en-AU" sz="2000" dirty="0" smtClean="0"/>
              <a:t>skills would </a:t>
            </a:r>
            <a:r>
              <a:rPr lang="en-AU" sz="2000" dirty="0"/>
              <a:t>they have brought with them and </a:t>
            </a:r>
            <a:r>
              <a:rPr lang="en-AU" sz="2000" dirty="0" smtClean="0"/>
              <a:t>what skills </a:t>
            </a:r>
            <a:r>
              <a:rPr lang="en-AU" sz="2000" dirty="0"/>
              <a:t>what they </a:t>
            </a:r>
            <a:r>
              <a:rPr lang="en-AU" sz="2000" dirty="0" smtClean="0"/>
              <a:t>been taught </a:t>
            </a:r>
            <a:r>
              <a:rPr lang="en-AU" sz="2000" dirty="0"/>
              <a:t>during the journey? Stevenson in his journal makes a number </a:t>
            </a:r>
            <a:r>
              <a:rPr lang="en-AU" sz="2000" dirty="0" smtClean="0"/>
              <a:t>of references </a:t>
            </a:r>
            <a:r>
              <a:rPr lang="en-AU" sz="2000" dirty="0"/>
              <a:t>to children, expressing his concern about their lack </a:t>
            </a:r>
            <a:r>
              <a:rPr lang="en-AU" sz="2000" dirty="0" smtClean="0"/>
              <a:t>of education </a:t>
            </a:r>
            <a:r>
              <a:rPr lang="en-AU" sz="2000" dirty="0"/>
              <a:t>during the journey. How important was schooling in </a:t>
            </a:r>
            <a:r>
              <a:rPr lang="en-AU" sz="2000" dirty="0" smtClean="0"/>
              <a:t>1836 and </a:t>
            </a:r>
            <a:r>
              <a:rPr lang="en-AU" sz="2000" dirty="0"/>
              <a:t>what knowledge, skills and understandings did children need </a:t>
            </a:r>
            <a:r>
              <a:rPr lang="en-AU" sz="2000" dirty="0" smtClean="0"/>
              <a:t>for life </a:t>
            </a:r>
            <a:r>
              <a:rPr lang="en-AU" sz="2000" dirty="0"/>
              <a:t>in the new colony?</a:t>
            </a:r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9911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George Stevenson, on board the </a:t>
            </a:r>
            <a:r>
              <a:rPr lang="en-US" sz="8000" i="1" dirty="0" smtClean="0"/>
              <a:t>Buffalo</a:t>
            </a:r>
            <a:r>
              <a:rPr lang="en-US" sz="8000" dirty="0" smtClean="0"/>
              <a:t> wrote:</a:t>
            </a:r>
          </a:p>
          <a:p>
            <a:pPr>
              <a:buNone/>
            </a:pPr>
            <a:endParaRPr lang="en-US" sz="4000" dirty="0" smtClean="0"/>
          </a:p>
          <a:p>
            <a:pPr lvl="1">
              <a:buNone/>
            </a:pPr>
            <a:r>
              <a:rPr lang="en-US" sz="8000" i="1" dirty="0" smtClean="0"/>
              <a:t>… For Service to-day</a:t>
            </a:r>
          </a:p>
          <a:p>
            <a:pPr lvl="1">
              <a:buNone/>
            </a:pPr>
            <a:r>
              <a:rPr lang="en-US" sz="8000" i="1" dirty="0" smtClean="0"/>
              <a:t>had substituted the </a:t>
            </a:r>
            <a:r>
              <a:rPr lang="en-US" sz="8000" i="1" u="sng" dirty="0" smtClean="0"/>
              <a:t>Articles of War</a:t>
            </a:r>
            <a:r>
              <a:rPr lang="en-US" sz="8000" i="1" dirty="0" smtClean="0"/>
              <a:t>. Surely in the lazy</a:t>
            </a:r>
          </a:p>
          <a:p>
            <a:pPr lvl="1">
              <a:buNone/>
            </a:pPr>
            <a:r>
              <a:rPr lang="en-US" sz="8000" i="1" dirty="0" smtClean="0"/>
              <a:t>listlessness of existence at sea there might have been</a:t>
            </a:r>
          </a:p>
          <a:p>
            <a:pPr lvl="1">
              <a:buNone/>
            </a:pPr>
            <a:r>
              <a:rPr lang="en-US" sz="8000" i="1" dirty="0" smtClean="0"/>
              <a:t>sufficient time for both – if indeed reading the Mutiny</a:t>
            </a:r>
          </a:p>
          <a:p>
            <a:pPr lvl="1">
              <a:buNone/>
            </a:pPr>
            <a:r>
              <a:rPr lang="en-US" sz="8000" i="1" dirty="0" smtClean="0"/>
              <a:t>Act be at all a fitting employment for the day. No</a:t>
            </a:r>
          </a:p>
          <a:p>
            <a:pPr lvl="1">
              <a:buNone/>
            </a:pPr>
            <a:r>
              <a:rPr lang="en-US" sz="8000" i="1" dirty="0" smtClean="0"/>
              <a:t>Sunday School. So we thought it would be. What the</a:t>
            </a:r>
          </a:p>
          <a:p>
            <a:pPr lvl="1">
              <a:buNone/>
            </a:pPr>
            <a:r>
              <a:rPr lang="en-US" sz="8000" i="1" dirty="0" smtClean="0"/>
              <a:t>plea is we know not. But all this is exceedingly un-</a:t>
            </a:r>
          </a:p>
          <a:p>
            <a:pPr lvl="1">
              <a:buNone/>
            </a:pPr>
            <a:r>
              <a:rPr lang="en-US" sz="8000" i="1" dirty="0" smtClean="0"/>
              <a:t>-satisfactory. There are no school books on board to give</a:t>
            </a:r>
          </a:p>
          <a:p>
            <a:pPr lvl="1">
              <a:buNone/>
            </a:pPr>
            <a:r>
              <a:rPr lang="en-US" sz="8000" i="1" dirty="0" smtClean="0"/>
              <a:t>to the Emigrants’ children – an unhappy oversight, for</a:t>
            </a:r>
          </a:p>
          <a:p>
            <a:pPr lvl="1">
              <a:buNone/>
            </a:pPr>
            <a:r>
              <a:rPr lang="en-US" sz="8000" i="1" dirty="0" smtClean="0"/>
              <a:t>they might have been advantageously instructed during</a:t>
            </a:r>
          </a:p>
          <a:p>
            <a:pPr lvl="1">
              <a:buNone/>
            </a:pPr>
            <a:r>
              <a:rPr lang="en-US" sz="8000" i="1" dirty="0" smtClean="0"/>
              <a:t>these long and sleepy days. It will be important to see</a:t>
            </a:r>
          </a:p>
          <a:p>
            <a:pPr lvl="1">
              <a:buNone/>
            </a:pPr>
            <a:r>
              <a:rPr lang="en-US" sz="8000" i="1" dirty="0" smtClean="0"/>
              <a:t>that in all future emigrant Ships a person in some</a:t>
            </a:r>
          </a:p>
          <a:p>
            <a:pPr lvl="1">
              <a:buNone/>
            </a:pPr>
            <a:r>
              <a:rPr lang="en-US" sz="8000" i="1" dirty="0" smtClean="0"/>
              <a:t>degree qualified to act as Schoolmaster, be sent out.</a:t>
            </a:r>
          </a:p>
          <a:p>
            <a:pPr lvl="1">
              <a:buNone/>
            </a:pPr>
            <a:r>
              <a:rPr lang="en-US" sz="8000" i="1" dirty="0" smtClean="0"/>
              <a:t>Next to the Surgeon he would be the most useful person</a:t>
            </a:r>
          </a:p>
          <a:p>
            <a:pPr lvl="1">
              <a:buNone/>
            </a:pPr>
            <a:r>
              <a:rPr lang="en-US" sz="8000" i="1" dirty="0" smtClean="0"/>
              <a:t>in the vessel.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Lucida Calligraphy"/>
                <a:cs typeface="Lucida Calligraphy"/>
              </a:rPr>
              <a:t/>
            </a:r>
            <a:br>
              <a:rPr lang="en-US" sz="3200" b="1" dirty="0" smtClean="0">
                <a:latin typeface="Lucida Calligraphy"/>
                <a:cs typeface="Lucida Calligraphy"/>
              </a:rPr>
            </a:br>
            <a:r>
              <a:rPr lang="en-US" sz="3200" b="1" dirty="0" smtClean="0">
                <a:latin typeface="Lucida Calligraphy"/>
                <a:cs typeface="Lucida Calligraphy"/>
              </a:rPr>
              <a:t>Journals from passengers at sea:</a:t>
            </a:r>
            <a:br>
              <a:rPr lang="en-US" sz="3200" b="1" dirty="0" smtClean="0">
                <a:latin typeface="Lucida Calligraphy"/>
                <a:cs typeface="Lucida Calligraphy"/>
              </a:rPr>
            </a:br>
            <a:r>
              <a:rPr lang="en-US" sz="3200" b="1" dirty="0" smtClean="0">
                <a:latin typeface="Lucida Calligraphy"/>
                <a:cs typeface="Lucida Calligraphy"/>
              </a:rPr>
              <a:t>Sunday 28 August 1836</a:t>
            </a:r>
            <a:br>
              <a:rPr lang="en-US" sz="3200" b="1" dirty="0" smtClean="0">
                <a:latin typeface="Lucida Calligraphy"/>
                <a:cs typeface="Lucida Calligraphy"/>
              </a:rPr>
            </a:br>
            <a:endParaRPr lang="en-US" sz="3200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Inquiry Questions 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347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000" dirty="0" smtClean="0"/>
              <a:t>What was the English education system like in 1836?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How have the skills and understandings required for adulthood changed between 1836 and today?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What types of schools existed in England in 1836 and who controlled them?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How did the education of boys and girls differ in 1836?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Glossary of Terms 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629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1550" dirty="0" smtClean="0"/>
              <a:t>Articles of war </a:t>
            </a:r>
          </a:p>
          <a:p>
            <a:r>
              <a:rPr lang="en-US" sz="1550" dirty="0" smtClean="0"/>
              <a:t>The regulations which govern the </a:t>
            </a:r>
            <a:r>
              <a:rPr lang="en-US" sz="1550" dirty="0" err="1" smtClean="0"/>
              <a:t>behaviour</a:t>
            </a:r>
            <a:r>
              <a:rPr lang="en-US" sz="1550" dirty="0" smtClean="0"/>
              <a:t> of members of the Royal Navy. </a:t>
            </a:r>
          </a:p>
          <a:p>
            <a:pPr marL="0" indent="0">
              <a:buNone/>
            </a:pPr>
            <a:endParaRPr lang="en-US" sz="1550" dirty="0" smtClean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 smtClean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 smtClean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 smtClean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 smtClean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 smtClean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 smtClean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r>
              <a:rPr lang="en-US" sz="1550" dirty="0" smtClean="0"/>
              <a:t>													</a:t>
            </a:r>
            <a:r>
              <a:rPr lang="en-US" sz="1550" dirty="0" smtClean="0">
                <a:hlinkClick r:id="rId3" action="ppaction://hlinksldjump"/>
              </a:rPr>
              <a:t>Return to Journal Entries</a:t>
            </a:r>
            <a:endParaRPr lang="en-US" sz="155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482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Bound for South Australia 1836 Education Week 28 </vt:lpstr>
      <vt:lpstr>Overview</vt:lpstr>
      <vt:lpstr>Contents</vt:lpstr>
      <vt:lpstr>Introduction</vt:lpstr>
      <vt:lpstr> Journals from passengers at sea: Sunday 28 August 1836 </vt:lpstr>
      <vt:lpstr>Inquiry Questions </vt:lpstr>
      <vt:lpstr>Glossary of Terms </vt:lpstr>
    </vt:vector>
  </TitlesOfParts>
  <Company>University of Adelaide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 for South Australia 1836</dc:title>
  <dc:creator>Abigail Hutchison</dc:creator>
  <cp:lastModifiedBy>Jonathan Hull</cp:lastModifiedBy>
  <cp:revision>21</cp:revision>
  <dcterms:created xsi:type="dcterms:W3CDTF">2011-10-12T09:10:45Z</dcterms:created>
  <dcterms:modified xsi:type="dcterms:W3CDTF">2012-02-01T05:21:29Z</dcterms:modified>
</cp:coreProperties>
</file>