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1" r:id="rId3"/>
    <p:sldId id="257" r:id="rId4"/>
    <p:sldId id="258" r:id="rId5"/>
    <p:sldId id="260" r:id="rId6"/>
    <p:sldId id="262" r:id="rId7"/>
    <p:sldId id="280" r:id="rId8"/>
    <p:sldId id="263" r:id="rId9"/>
    <p:sldId id="266" r:id="rId10"/>
    <p:sldId id="272" r:id="rId11"/>
    <p:sldId id="276" r:id="rId12"/>
    <p:sldId id="277" r:id="rId13"/>
    <p:sldId id="259" r:id="rId14"/>
    <p:sldId id="27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946A89C8-B2B2-9747-A407-5C27540A9B2A}"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7F7A6-D502-F840-BE8B-68C94FA15BD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946A89C8-B2B2-9747-A407-5C27540A9B2A}"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7F7A6-D502-F840-BE8B-68C94FA15B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946A89C8-B2B2-9747-A407-5C27540A9B2A}"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7F7A6-D502-F840-BE8B-68C94FA15B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946A89C8-B2B2-9747-A407-5C27540A9B2A}"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7F7A6-D502-F840-BE8B-68C94FA15B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946A89C8-B2B2-9747-A407-5C27540A9B2A}"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7F7A6-D502-F840-BE8B-68C94FA15BD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946A89C8-B2B2-9747-A407-5C27540A9B2A}" type="datetimeFigureOut">
              <a:rPr lang="en-US" smtClean="0"/>
              <a:pPr/>
              <a:t>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7F7A6-D502-F840-BE8B-68C94FA15BD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946A89C8-B2B2-9747-A407-5C27540A9B2A}" type="datetimeFigureOut">
              <a:rPr lang="en-US" smtClean="0"/>
              <a:pPr/>
              <a:t>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7F7A6-D502-F840-BE8B-68C94FA15BD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946A89C8-B2B2-9747-A407-5C27540A9B2A}" type="datetimeFigureOut">
              <a:rPr lang="en-US" smtClean="0"/>
              <a:pPr/>
              <a:t>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7F7A6-D502-F840-BE8B-68C94FA15B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A89C8-B2B2-9747-A407-5C27540A9B2A}" type="datetimeFigureOut">
              <a:rPr lang="en-US" smtClean="0"/>
              <a:pPr/>
              <a:t>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7F7A6-D502-F840-BE8B-68C94FA15B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946A89C8-B2B2-9747-A407-5C27540A9B2A}" type="datetimeFigureOut">
              <a:rPr lang="en-US" smtClean="0"/>
              <a:pPr/>
              <a:t>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7F7A6-D502-F840-BE8B-68C94FA15B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946A89C8-B2B2-9747-A407-5C27540A9B2A}" type="datetimeFigureOut">
              <a:rPr lang="en-US" smtClean="0"/>
              <a:pPr/>
              <a:t>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7F7A6-D502-F840-BE8B-68C94FA15B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6A89C8-B2B2-9747-A407-5C27540A9B2A}" type="datetimeFigureOut">
              <a:rPr lang="en-US" smtClean="0"/>
              <a:pPr/>
              <a:t>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7F7A6-D502-F840-BE8B-68C94FA15BD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399"/>
            <a:ext cx="7772400" cy="2285759"/>
          </a:xfrm>
          <a:blipFill rotWithShape="1">
            <a:blip r:embed="rId2"/>
            <a:stretch>
              <a:fillRect/>
            </a:stretch>
          </a:blipFill>
        </p:spPr>
        <p:txBody>
          <a:bodyPr>
            <a:normAutofit/>
          </a:bodyPr>
          <a:lstStyle/>
          <a:p>
            <a:r>
              <a:rPr lang="en-US" sz="2000" dirty="0" smtClean="0">
                <a:latin typeface="Lucida Calligraphy"/>
                <a:cs typeface="Lucida Calligraphy"/>
              </a:rPr>
              <a:t>Bound for South Australia 1836</a:t>
            </a:r>
            <a:r>
              <a:rPr lang="en-US" dirty="0" smtClean="0">
                <a:latin typeface="Lucida Calligraphy"/>
                <a:cs typeface="Lucida Calligraphy"/>
              </a:rPr>
              <a:t/>
            </a:r>
            <a:br>
              <a:rPr lang="en-US" dirty="0" smtClean="0">
                <a:latin typeface="Lucida Calligraphy"/>
                <a:cs typeface="Lucida Calligraphy"/>
              </a:rPr>
            </a:br>
            <a:r>
              <a:rPr lang="en-US" sz="3111" dirty="0" smtClean="0">
                <a:latin typeface="Lucida Calligraphy"/>
                <a:cs typeface="Lucida Calligraphy"/>
              </a:rPr>
              <a:t>Discipline and Punishment</a:t>
            </a:r>
            <a:br>
              <a:rPr lang="en-US" sz="3111" dirty="0" smtClean="0">
                <a:latin typeface="Lucida Calligraphy"/>
                <a:cs typeface="Lucida Calligraphy"/>
              </a:rPr>
            </a:br>
            <a:r>
              <a:rPr lang="en-US" sz="3111" dirty="0" smtClean="0">
                <a:latin typeface="Lucida Calligraphy"/>
                <a:cs typeface="Lucida Calligraphy"/>
              </a:rPr>
              <a:t>Week 29</a:t>
            </a:r>
            <a:r>
              <a:rPr lang="en-US" sz="3556" dirty="0" smtClean="0"/>
              <a:t/>
            </a:r>
            <a:br>
              <a:rPr lang="en-US" sz="3556" dirty="0" smtClean="0"/>
            </a:br>
            <a:endParaRPr lang="en-US" sz="3556" dirty="0"/>
          </a:p>
        </p:txBody>
      </p:sp>
      <p:sp>
        <p:nvSpPr>
          <p:cNvPr id="3" name="Subtitle 2"/>
          <p:cNvSpPr>
            <a:spLocks noGrp="1"/>
          </p:cNvSpPr>
          <p:nvPr>
            <p:ph type="subTitle" idx="1"/>
          </p:nvPr>
        </p:nvSpPr>
        <p:spPr>
          <a:xfrm>
            <a:off x="952616" y="2538341"/>
            <a:ext cx="6400800" cy="3864640"/>
          </a:xfrm>
        </p:spPr>
        <p:txBody>
          <a:bodyPr>
            <a:normAutofit/>
          </a:bodyPr>
          <a:lstStyle/>
          <a:p>
            <a:pPr algn="l"/>
            <a:endParaRPr lang="en-US" dirty="0" smtClean="0"/>
          </a:p>
          <a:p>
            <a:pPr algn="l"/>
            <a:endParaRPr lang="en-US" dirty="0" smtClean="0"/>
          </a:p>
          <a:p>
            <a:pPr algn="l"/>
            <a:endParaRPr lang="en-US" dirty="0" smtClean="0"/>
          </a:p>
          <a:p>
            <a:pPr algn="l"/>
            <a:endParaRPr lang="en-US" dirty="0" smtClean="0"/>
          </a:p>
          <a:p>
            <a:pPr algn="l"/>
            <a:endParaRPr lang="en-US" sz="1800" dirty="0" smtClean="0"/>
          </a:p>
          <a:p>
            <a:pPr algn="l"/>
            <a:r>
              <a:rPr lang="en-US" sz="1800" dirty="0" smtClean="0"/>
              <a:t>					Hair cutting at sea. Edward Snell, 1849</a:t>
            </a:r>
            <a:endParaRPr lang="en-US" sz="1800" dirty="0"/>
          </a:p>
        </p:txBody>
      </p:sp>
      <p:pic>
        <p:nvPicPr>
          <p:cNvPr id="4" name="Picture 3" descr="hair-cutting-at-sea.jpg"/>
          <p:cNvPicPr>
            <a:picLocks noChangeAspect="1"/>
          </p:cNvPicPr>
          <p:nvPr/>
        </p:nvPicPr>
        <p:blipFill>
          <a:blip r:embed="rId3"/>
          <a:stretch>
            <a:fillRect/>
          </a:stretch>
        </p:blipFill>
        <p:spPr>
          <a:xfrm>
            <a:off x="2168488" y="3402546"/>
            <a:ext cx="4687384" cy="300043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b="1" dirty="0" smtClean="0"/>
              <a:t/>
            </a:r>
            <a:br>
              <a:rPr lang="en-US" b="1" dirty="0" smtClean="0"/>
            </a:br>
            <a:r>
              <a:rPr lang="en-US" sz="4000" b="1" dirty="0" smtClean="0">
                <a:latin typeface="Lucida Calligraphy"/>
                <a:cs typeface="Lucida Calligraphy"/>
              </a:rPr>
              <a:t>Saturday 10 September 1836</a:t>
            </a:r>
            <a:r>
              <a:rPr lang="en-US" b="1" dirty="0" smtClean="0"/>
              <a:t/>
            </a:r>
            <a:br>
              <a:rPr lang="en-US" b="1" dirty="0" smtClean="0"/>
            </a:br>
            <a:endParaRPr lang="en-US" dirty="0"/>
          </a:p>
        </p:txBody>
      </p:sp>
      <p:sp>
        <p:nvSpPr>
          <p:cNvPr id="3" name="Content Placeholder 2"/>
          <p:cNvSpPr>
            <a:spLocks noGrp="1"/>
          </p:cNvSpPr>
          <p:nvPr>
            <p:ph idx="1"/>
          </p:nvPr>
        </p:nvSpPr>
        <p:spPr>
          <a:xfrm>
            <a:off x="457200" y="1600200"/>
            <a:ext cx="8229600" cy="4907535"/>
          </a:xfrm>
          <a:solidFill>
            <a:schemeClr val="bg2"/>
          </a:solidFill>
          <a:effectLst>
            <a:glow rad="101600">
              <a:schemeClr val="bg2">
                <a:alpha val="75000"/>
              </a:schemeClr>
            </a:glow>
          </a:effectLst>
        </p:spPr>
        <p:txBody>
          <a:bodyPr>
            <a:normAutofit/>
          </a:bodyPr>
          <a:lstStyle/>
          <a:p>
            <a:pPr>
              <a:buNone/>
            </a:pPr>
            <a:r>
              <a:rPr lang="en-US" sz="2000" dirty="0" smtClean="0"/>
              <a:t>Samuel Stephens, who arrived in South Australia on board the Duke of York</a:t>
            </a:r>
          </a:p>
          <a:p>
            <a:pPr>
              <a:buNone/>
            </a:pPr>
            <a:r>
              <a:rPr lang="en-US" sz="2000" dirty="0" smtClean="0"/>
              <a:t>wrote: </a:t>
            </a:r>
          </a:p>
          <a:p>
            <a:pPr>
              <a:buNone/>
            </a:pPr>
            <a:endParaRPr lang="en-US" sz="2000" dirty="0" smtClean="0"/>
          </a:p>
          <a:p>
            <a:pPr lvl="1">
              <a:buNone/>
            </a:pPr>
            <a:r>
              <a:rPr lang="en-US" sz="2000" i="1" dirty="0" smtClean="0"/>
              <a:t>…Having found that there had been a good deal </a:t>
            </a:r>
          </a:p>
          <a:p>
            <a:pPr lvl="1">
              <a:buNone/>
            </a:pPr>
            <a:r>
              <a:rPr lang="en-US" sz="2000" i="1" dirty="0" smtClean="0"/>
              <a:t>of petty thieving from the Company’s stores I to </a:t>
            </a:r>
          </a:p>
          <a:p>
            <a:pPr lvl="1">
              <a:buNone/>
            </a:pPr>
            <a:r>
              <a:rPr lang="en-US" sz="2000" i="1" dirty="0" smtClean="0"/>
              <a:t>day dismissed the person (Neal) who had the </a:t>
            </a:r>
          </a:p>
          <a:p>
            <a:pPr lvl="1">
              <a:buNone/>
            </a:pPr>
            <a:r>
              <a:rPr lang="en-US" sz="2000" i="1" dirty="0" smtClean="0"/>
              <a:t>charge (by night) of it and appointed </a:t>
            </a:r>
            <a:r>
              <a:rPr lang="en-US" sz="2000" i="1" dirty="0" err="1" smtClean="0"/>
              <a:t>M</a:t>
            </a:r>
            <a:r>
              <a:rPr lang="en-US" sz="2000" i="1" baseline="30000" dirty="0" err="1" smtClean="0"/>
              <a:t>r</a:t>
            </a:r>
            <a:r>
              <a:rPr lang="en-US" sz="2000" i="1" dirty="0" smtClean="0"/>
              <a:t> </a:t>
            </a:r>
          </a:p>
          <a:p>
            <a:pPr lvl="1">
              <a:buNone/>
            </a:pPr>
            <a:r>
              <a:rPr lang="en-US" sz="2000" i="1" dirty="0" err="1" smtClean="0"/>
              <a:t>Shreyvogel</a:t>
            </a:r>
            <a:r>
              <a:rPr lang="en-US" sz="2000" i="1" dirty="0" smtClean="0"/>
              <a:t> to take his place.</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9911"/>
          </a:xfrm>
          <a:solidFill>
            <a:schemeClr val="bg2"/>
          </a:solidFill>
          <a:effectLst>
            <a:glow rad="101600">
              <a:schemeClr val="bg2">
                <a:alpha val="75000"/>
              </a:schemeClr>
            </a:glow>
          </a:effectLst>
        </p:spPr>
        <p:txBody>
          <a:bodyPr>
            <a:normAutofit/>
          </a:bodyPr>
          <a:lstStyle/>
          <a:p>
            <a:pPr>
              <a:buNone/>
            </a:pPr>
            <a:r>
              <a:rPr lang="en-US" sz="2000" dirty="0" smtClean="0"/>
              <a:t>John White, on board the </a:t>
            </a:r>
            <a:r>
              <a:rPr lang="en-US" sz="2000" i="1" dirty="0" smtClean="0"/>
              <a:t>Tam </a:t>
            </a:r>
            <a:r>
              <a:rPr lang="en-US" sz="2000" i="1" dirty="0" err="1" smtClean="0"/>
              <a:t>O'Shanter</a:t>
            </a:r>
            <a:r>
              <a:rPr lang="en-US" sz="2000" dirty="0" smtClean="0"/>
              <a:t> wrote: </a:t>
            </a:r>
          </a:p>
          <a:p>
            <a:pPr>
              <a:buNone/>
            </a:pPr>
            <a:endParaRPr lang="en-US" sz="2000" dirty="0" smtClean="0"/>
          </a:p>
          <a:p>
            <a:pPr lvl="1">
              <a:buNone/>
            </a:pPr>
            <a:r>
              <a:rPr lang="en-US" sz="2000" i="1" dirty="0" smtClean="0"/>
              <a:t>Tuesday Sept 6</a:t>
            </a:r>
            <a:r>
              <a:rPr lang="en-US" sz="2000" i="1" baseline="30000" dirty="0" smtClean="0"/>
              <a:t>th</a:t>
            </a:r>
            <a:r>
              <a:rPr lang="en-US" sz="2000" i="1" dirty="0" smtClean="0"/>
              <a:t> 1836</a:t>
            </a:r>
          </a:p>
          <a:p>
            <a:pPr lvl="1">
              <a:buNone/>
            </a:pPr>
            <a:r>
              <a:rPr lang="en-US" sz="2000" i="1" dirty="0" smtClean="0"/>
              <a:t>W,S,W, Running 7 Knots</a:t>
            </a:r>
          </a:p>
          <a:p>
            <a:pPr lvl="1">
              <a:buNone/>
            </a:pPr>
            <a:r>
              <a:rPr lang="en-US" sz="2000" i="1" dirty="0" smtClean="0"/>
              <a:t>the trial of William Walters</a:t>
            </a:r>
          </a:p>
          <a:p>
            <a:pPr lvl="1">
              <a:buNone/>
            </a:pPr>
            <a:r>
              <a:rPr lang="en-US" sz="2000" i="1" dirty="0" smtClean="0"/>
              <a:t>Came on at 10 </a:t>
            </a:r>
            <a:r>
              <a:rPr lang="en-US" sz="2000" i="1" dirty="0" err="1" smtClean="0"/>
              <a:t>OClock</a:t>
            </a:r>
            <a:r>
              <a:rPr lang="en-US" sz="2000" i="1" dirty="0" smtClean="0"/>
              <a:t> he</a:t>
            </a:r>
          </a:p>
          <a:p>
            <a:pPr lvl="1">
              <a:buNone/>
            </a:pPr>
            <a:r>
              <a:rPr lang="en-US" sz="2000" i="1" dirty="0" smtClean="0"/>
              <a:t>was acquitted for the Want of</a:t>
            </a:r>
          </a:p>
          <a:p>
            <a:pPr lvl="1">
              <a:buNone/>
            </a:pPr>
            <a:r>
              <a:rPr lang="en-US" sz="2000" i="1" dirty="0" smtClean="0"/>
              <a:t>further </a:t>
            </a:r>
            <a:r>
              <a:rPr lang="en-US" sz="2000" i="1" dirty="0" err="1" smtClean="0"/>
              <a:t>Everdance</a:t>
            </a:r>
            <a:endParaRPr lang="en-US" sz="2000" i="1" dirty="0" smtClean="0"/>
          </a:p>
          <a:p>
            <a:endParaRPr lang="en-US" dirty="0"/>
          </a:p>
        </p:txBody>
      </p:sp>
      <p:sp>
        <p:nvSpPr>
          <p:cNvPr id="5" name="Title 1"/>
          <p:cNvSpPr>
            <a:spLocks noGrp="1"/>
          </p:cNvSpPr>
          <p:nvPr>
            <p:ph type="title"/>
          </p:nvPr>
        </p:nvSpPr>
        <p:spPr>
          <a:blipFill rotWithShape="1">
            <a:blip r:embed="rId2"/>
            <a:stretch>
              <a:fillRect/>
            </a:stretch>
          </a:blipFill>
        </p:spPr>
        <p:txBody>
          <a:bodyPr>
            <a:normAutofit fontScale="90000"/>
          </a:bodyPr>
          <a:lstStyle/>
          <a:p>
            <a:r>
              <a:rPr lang="en-US" sz="3200" b="1" dirty="0" smtClean="0">
                <a:latin typeface="Lucida Calligraphy"/>
                <a:cs typeface="Lucida Calligraphy"/>
              </a:rPr>
              <a:t/>
            </a:r>
            <a:br>
              <a:rPr lang="en-US" sz="3200" b="1" dirty="0" smtClean="0">
                <a:latin typeface="Lucida Calligraphy"/>
                <a:cs typeface="Lucida Calligraphy"/>
              </a:rPr>
            </a:br>
            <a:r>
              <a:rPr lang="en-US" sz="3200" b="1" dirty="0" smtClean="0">
                <a:latin typeface="Lucida Calligraphy"/>
                <a:cs typeface="Lucida Calligraphy"/>
              </a:rPr>
              <a:t>Journals from passengers at sea:</a:t>
            </a:r>
            <a:br>
              <a:rPr lang="en-US" sz="3200" b="1" dirty="0" smtClean="0">
                <a:latin typeface="Lucida Calligraphy"/>
                <a:cs typeface="Lucida Calligraphy"/>
              </a:rPr>
            </a:br>
            <a:r>
              <a:rPr lang="en-US" sz="3200" b="1" dirty="0" smtClean="0">
                <a:latin typeface="Lucida Calligraphy"/>
                <a:cs typeface="Lucida Calligraphy"/>
              </a:rPr>
              <a:t>Tuesday 6 September 1836</a:t>
            </a:r>
            <a:br>
              <a:rPr lang="en-US" sz="3200" b="1" dirty="0" smtClean="0">
                <a:latin typeface="Lucida Calligraphy"/>
                <a:cs typeface="Lucida Calligraphy"/>
              </a:rPr>
            </a:br>
            <a:endParaRPr lang="en-US" sz="3200" dirty="0">
              <a:latin typeface="Lucida Calligraphy"/>
              <a:cs typeface="Lucida Calligraph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b="1" dirty="0" smtClean="0"/>
              <a:t/>
            </a:r>
            <a:br>
              <a:rPr lang="en-US" b="1" dirty="0" smtClean="0"/>
            </a:br>
            <a:r>
              <a:rPr lang="en-US" sz="4000" b="1" dirty="0" smtClean="0">
                <a:latin typeface="Lucida Calligraphy"/>
                <a:cs typeface="Lucida Calligraphy"/>
              </a:rPr>
              <a:t>Thursday 8 September 1836</a:t>
            </a:r>
            <a:r>
              <a:rPr lang="en-US" b="1" dirty="0" smtClean="0"/>
              <a:t/>
            </a:r>
            <a:br>
              <a:rPr lang="en-US" b="1" dirty="0" smtClean="0"/>
            </a:br>
            <a:endParaRPr lang="en-US" dirty="0"/>
          </a:p>
        </p:txBody>
      </p:sp>
      <p:sp>
        <p:nvSpPr>
          <p:cNvPr id="3" name="Content Placeholder 2"/>
          <p:cNvSpPr>
            <a:spLocks noGrp="1"/>
          </p:cNvSpPr>
          <p:nvPr>
            <p:ph idx="1"/>
          </p:nvPr>
        </p:nvSpPr>
        <p:spPr>
          <a:xfrm>
            <a:off x="457200" y="1600200"/>
            <a:ext cx="8229600" cy="4999193"/>
          </a:xfrm>
          <a:solidFill>
            <a:schemeClr val="bg2"/>
          </a:solidFill>
          <a:effectLst>
            <a:glow rad="101600">
              <a:schemeClr val="bg2">
                <a:alpha val="75000"/>
              </a:schemeClr>
            </a:glow>
          </a:effectLst>
        </p:spPr>
        <p:txBody>
          <a:bodyPr>
            <a:normAutofit fontScale="25000" lnSpcReduction="20000"/>
          </a:bodyPr>
          <a:lstStyle/>
          <a:p>
            <a:pPr>
              <a:buNone/>
            </a:pPr>
            <a:r>
              <a:rPr lang="en-US" sz="8000" dirty="0" smtClean="0"/>
              <a:t>Robert Gouger, on board the </a:t>
            </a:r>
            <a:r>
              <a:rPr lang="en-US" sz="8000" i="1" dirty="0" err="1" smtClean="0"/>
              <a:t>Africaine</a:t>
            </a:r>
            <a:r>
              <a:rPr lang="en-US" sz="8000" dirty="0" smtClean="0"/>
              <a:t> wrote: </a:t>
            </a:r>
          </a:p>
          <a:p>
            <a:pPr>
              <a:buNone/>
            </a:pPr>
            <a:endParaRPr lang="en-US" sz="4000" i="1" dirty="0" smtClean="0"/>
          </a:p>
          <a:p>
            <a:pPr lvl="1">
              <a:buNone/>
            </a:pPr>
            <a:r>
              <a:rPr lang="en-US" sz="8000" i="1" dirty="0" smtClean="0"/>
              <a:t>September 8th Margaret Clark is again in disgrace. Yesterday she bit her</a:t>
            </a:r>
          </a:p>
          <a:p>
            <a:pPr lvl="1">
              <a:buNone/>
            </a:pPr>
            <a:r>
              <a:rPr lang="en-US" sz="8000" i="1" dirty="0" smtClean="0"/>
              <a:t>fellow servant’s arm so as to cause the blood to flow from each</a:t>
            </a:r>
          </a:p>
          <a:p>
            <a:pPr lvl="1">
              <a:buNone/>
            </a:pPr>
            <a:r>
              <a:rPr lang="en-US" sz="8000" i="1" dirty="0" smtClean="0"/>
              <a:t>indentation of the teeth, and scratched her mercilessly. On the girl’s</a:t>
            </a:r>
          </a:p>
          <a:p>
            <a:pPr lvl="1">
              <a:buNone/>
            </a:pPr>
            <a:r>
              <a:rPr lang="en-US" sz="8000" i="1" dirty="0" smtClean="0"/>
              <a:t>complaining to me I sent her to the captain and requested him to use his</a:t>
            </a:r>
          </a:p>
          <a:p>
            <a:pPr lvl="1">
              <a:buNone/>
            </a:pPr>
            <a:r>
              <a:rPr lang="en-US" sz="8000" i="1" dirty="0" smtClean="0"/>
              <a:t>discretion about the punishment to be inflicted. Having heard both</a:t>
            </a:r>
          </a:p>
          <a:p>
            <a:pPr lvl="1">
              <a:buNone/>
            </a:pPr>
            <a:r>
              <a:rPr lang="en-US" sz="8000" i="1" dirty="0" smtClean="0"/>
              <a:t>parties and finding Clark altogether to blame, he ordered the steward to</a:t>
            </a:r>
          </a:p>
          <a:p>
            <a:pPr lvl="1">
              <a:buNone/>
            </a:pPr>
            <a:r>
              <a:rPr lang="en-US" sz="8000" i="1" dirty="0" smtClean="0"/>
              <a:t>cut off the hair from one side of her head which was immediately done;</a:t>
            </a:r>
          </a:p>
          <a:p>
            <a:pPr lvl="1">
              <a:buNone/>
            </a:pPr>
            <a:r>
              <a:rPr lang="en-US" sz="8000" i="1" dirty="0" smtClean="0"/>
              <a:t>the culprit however seemed to treat the matter rather as a good joke,</a:t>
            </a:r>
          </a:p>
          <a:p>
            <a:pPr lvl="1">
              <a:buNone/>
            </a:pPr>
            <a:r>
              <a:rPr lang="en-US" sz="8000" i="1" dirty="0" smtClean="0"/>
              <a:t>than as a punishment, laughing and talking with the people about her</a:t>
            </a:r>
          </a:p>
          <a:p>
            <a:pPr lvl="1">
              <a:buNone/>
            </a:pPr>
            <a:r>
              <a:rPr lang="en-US" sz="8000" i="1" dirty="0" smtClean="0"/>
              <a:t>during the whole operation. I cannot but think the girl is deranged; if not,</a:t>
            </a:r>
          </a:p>
          <a:p>
            <a:pPr lvl="1">
              <a:buNone/>
            </a:pPr>
            <a:r>
              <a:rPr lang="en-US" sz="8000" i="1" dirty="0" smtClean="0"/>
              <a:t>surely there never was so malicious and designing a little </a:t>
            </a:r>
            <a:r>
              <a:rPr lang="en-US" sz="8000" i="1" dirty="0" smtClean="0">
                <a:hlinkClick r:id="rId3" action="ppaction://hlinksldjump"/>
              </a:rPr>
              <a:t>jade</a:t>
            </a:r>
            <a:r>
              <a:rPr lang="en-US" sz="8000" i="1" dirty="0" smtClean="0"/>
              <a:t> in human</a:t>
            </a:r>
          </a:p>
          <a:p>
            <a:pPr lvl="1">
              <a:buNone/>
            </a:pPr>
            <a:r>
              <a:rPr lang="en-US" sz="8000" i="1" dirty="0" smtClean="0"/>
              <a:t>guise. It is our intention to leave her at the Cape under the protection of</a:t>
            </a:r>
          </a:p>
          <a:p>
            <a:pPr lvl="1">
              <a:buNone/>
            </a:pPr>
            <a:r>
              <a:rPr lang="en-US" sz="8000" i="1" dirty="0" smtClean="0"/>
              <a:t>the Committee of the </a:t>
            </a:r>
            <a:r>
              <a:rPr lang="en-US" sz="8000" i="1" dirty="0" smtClean="0">
                <a:hlinkClick r:id="rId3" action="ppaction://hlinksldjump"/>
              </a:rPr>
              <a:t>Children’s Friend Society</a:t>
            </a:r>
            <a:r>
              <a:rPr lang="en-US" sz="8000" i="1" dirty="0" smtClean="0"/>
              <a:t> , In exchange for another</a:t>
            </a:r>
          </a:p>
          <a:p>
            <a:pPr lvl="1">
              <a:buNone/>
            </a:pPr>
            <a:r>
              <a:rPr lang="en-US" sz="8000" i="1" dirty="0" smtClean="0"/>
              <a:t>girl if one can be procured. The other girl (Vincent) behaves with great</a:t>
            </a:r>
          </a:p>
          <a:p>
            <a:pPr lvl="1">
              <a:buNone/>
            </a:pPr>
            <a:r>
              <a:rPr lang="en-US" sz="8000" i="1" dirty="0" smtClean="0"/>
              <a:t>propriety and is fast ingratiating herself into the esteem of her mistress.</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a:bodyPr>
          <a:lstStyle/>
          <a:p>
            <a:r>
              <a:rPr lang="en-US" sz="3600" dirty="0" smtClean="0">
                <a:latin typeface="Lucida Calligraphy"/>
                <a:cs typeface="Lucida Calligraphy"/>
              </a:rPr>
              <a:t>Inquiry Questions</a:t>
            </a: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4973005"/>
          </a:xfrm>
          <a:solidFill>
            <a:schemeClr val="bg2"/>
          </a:solidFill>
          <a:effectLst>
            <a:glow rad="101600">
              <a:schemeClr val="bg2">
                <a:alpha val="75000"/>
              </a:schemeClr>
            </a:glow>
          </a:effectLst>
        </p:spPr>
        <p:txBody>
          <a:bodyPr>
            <a:normAutofit/>
          </a:bodyPr>
          <a:lstStyle/>
          <a:p>
            <a:r>
              <a:rPr lang="en-US" sz="2000" dirty="0" smtClean="0"/>
              <a:t>How were passengers expected to behave onboard? Were the rules the same for everyone?</a:t>
            </a:r>
          </a:p>
          <a:p>
            <a:pPr>
              <a:buNone/>
            </a:pPr>
            <a:endParaRPr lang="en-US" sz="2000" dirty="0" smtClean="0"/>
          </a:p>
          <a:p>
            <a:r>
              <a:rPr lang="en-US" sz="2000" dirty="0" smtClean="0"/>
              <a:t>How were rules and </a:t>
            </a:r>
            <a:r>
              <a:rPr lang="en-US" sz="2000" dirty="0" err="1" smtClean="0"/>
              <a:t>behaviour</a:t>
            </a:r>
            <a:r>
              <a:rPr lang="en-US" sz="2000" dirty="0" smtClean="0"/>
              <a:t> expectations communicated to passengers?</a:t>
            </a:r>
          </a:p>
          <a:p>
            <a:pPr>
              <a:buNone/>
            </a:pPr>
            <a:endParaRPr lang="en-US" sz="2000" dirty="0" smtClean="0"/>
          </a:p>
          <a:p>
            <a:r>
              <a:rPr lang="en-US" sz="2000" dirty="0" smtClean="0"/>
              <a:t>What were the consequences for breaking rules or behaving in an unacceptable manner?</a:t>
            </a:r>
          </a:p>
          <a:p>
            <a:pPr>
              <a:buNone/>
            </a:pPr>
            <a:endParaRPr lang="en-US" sz="2000" dirty="0" smtClean="0"/>
          </a:p>
          <a:p>
            <a:r>
              <a:rPr lang="en-US" sz="2000" dirty="0" smtClean="0"/>
              <a:t>What was the role of servant girls onboard? How did their work at sea compare to a servant's life on land?</a:t>
            </a:r>
          </a:p>
          <a:p>
            <a:endParaRPr lang="en-US" sz="2000" dirty="0" smtClean="0"/>
          </a:p>
          <a:p>
            <a:r>
              <a:rPr lang="en-US" sz="2000" dirty="0" smtClean="0"/>
              <a:t>Who was responsible for the discipline of passengers and how were decisions made about punishment and consequences?</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a:bodyPr>
          <a:lstStyle/>
          <a:p>
            <a:r>
              <a:rPr lang="en-US" sz="3600" dirty="0" smtClean="0">
                <a:latin typeface="Lucida Calligraphy"/>
              </a:rPr>
              <a:t>Glossary of Terms </a:t>
            </a:r>
            <a:endParaRPr lang="en-US" sz="3600" dirty="0">
              <a:latin typeface="Lucida Calligraphy"/>
            </a:endParaRPr>
          </a:p>
        </p:txBody>
      </p:sp>
      <p:sp>
        <p:nvSpPr>
          <p:cNvPr id="3" name="Content Placeholder 2"/>
          <p:cNvSpPr>
            <a:spLocks noGrp="1"/>
          </p:cNvSpPr>
          <p:nvPr>
            <p:ph idx="1"/>
          </p:nvPr>
        </p:nvSpPr>
        <p:spPr>
          <a:xfrm>
            <a:off x="457200" y="1600200"/>
            <a:ext cx="8229600" cy="4907535"/>
          </a:xfrm>
          <a:solidFill>
            <a:schemeClr val="bg2"/>
          </a:solidFill>
          <a:effectLst>
            <a:glow rad="101600">
              <a:schemeClr val="bg2">
                <a:alpha val="75000"/>
              </a:schemeClr>
            </a:glow>
          </a:effectLst>
        </p:spPr>
        <p:txBody>
          <a:bodyPr>
            <a:normAutofit/>
          </a:bodyPr>
          <a:lstStyle/>
          <a:p>
            <a:pPr>
              <a:buNone/>
            </a:pPr>
            <a:r>
              <a:rPr lang="en-US" sz="1550" b="1" dirty="0" smtClean="0"/>
              <a:t>Children’s Friend Society</a:t>
            </a:r>
          </a:p>
          <a:p>
            <a:r>
              <a:rPr lang="en-US" sz="1550" dirty="0" smtClean="0"/>
              <a:t>The Children’s Friend Society was one of a number of schemes designed to promote child migration as a means of improving public order. It was formed in 1830 as the ‘Society for the Suppression of Juvenile Vagrancy, through the reformation and emigration of children’ and by 1832 had sent children to the Cape of Good Hope and the Swan River Colony. Others were sent to Canada. </a:t>
            </a:r>
          </a:p>
          <a:p>
            <a:pPr>
              <a:buNone/>
            </a:pPr>
            <a:r>
              <a:rPr lang="en-US" sz="1550" b="1" dirty="0" smtClean="0"/>
              <a:t>jade</a:t>
            </a:r>
          </a:p>
          <a:p>
            <a:r>
              <a:rPr lang="en-US" sz="1550" dirty="0" smtClean="0"/>
              <a:t>a derogatory term applied to women</a:t>
            </a:r>
          </a:p>
          <a:p>
            <a:pPr>
              <a:buNone/>
            </a:pPr>
            <a:r>
              <a:rPr lang="en-US" sz="1550" b="1" dirty="0" smtClean="0"/>
              <a:t>Melancholy</a:t>
            </a:r>
          </a:p>
          <a:p>
            <a:r>
              <a:rPr lang="en-US" sz="1550" dirty="0" smtClean="0"/>
              <a:t>A gloomy state of mind </a:t>
            </a:r>
          </a:p>
          <a:p>
            <a:pPr marL="0" indent="0">
              <a:buNone/>
            </a:pPr>
            <a:endParaRPr lang="en-US" sz="1550" dirty="0" smtClean="0"/>
          </a:p>
          <a:p>
            <a:pPr>
              <a:buNone/>
            </a:pPr>
            <a:endParaRPr lang="en-US" dirty="0" smtClean="0"/>
          </a:p>
          <a:p>
            <a:pPr>
              <a:buNone/>
            </a:pPr>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blipFill rotWithShape="1">
            <a:blip r:embed="rId2"/>
            <a:stretch>
              <a:fillRect/>
            </a:stretch>
          </a:blipFill>
        </p:spPr>
        <p:txBody>
          <a:bodyPr>
            <a:normAutofit/>
          </a:bodyPr>
          <a:lstStyle/>
          <a:p>
            <a:r>
              <a:rPr lang="en-US" sz="3600" dirty="0" smtClean="0">
                <a:latin typeface="Lucida Calligraphy"/>
                <a:cs typeface="Lucida Calligraphy"/>
              </a:rPr>
              <a:t>Overview</a:t>
            </a:r>
            <a:endParaRPr lang="en-US" sz="3600" dirty="0">
              <a:latin typeface="Lucida Calligraphy"/>
              <a:cs typeface="Lucida Calligraphy"/>
            </a:endParaRPr>
          </a:p>
        </p:txBody>
      </p:sp>
      <p:sp>
        <p:nvSpPr>
          <p:cNvPr id="5" name="Content Placeholder 2"/>
          <p:cNvSpPr>
            <a:spLocks noGrp="1"/>
          </p:cNvSpPr>
          <p:nvPr>
            <p:ph idx="1"/>
          </p:nvPr>
        </p:nvSpPr>
        <p:spPr>
          <a:solidFill>
            <a:schemeClr val="bg2"/>
          </a:solidFill>
          <a:effectLst>
            <a:glow rad="101600">
              <a:schemeClr val="bg2">
                <a:alpha val="75000"/>
              </a:schemeClr>
            </a:glow>
          </a:effectLst>
        </p:spPr>
        <p:txBody>
          <a:bodyPr>
            <a:normAutofit/>
          </a:bodyPr>
          <a:lstStyle/>
          <a:p>
            <a:pPr marL="0" indent="0">
              <a:buNone/>
            </a:pPr>
            <a:r>
              <a:rPr lang="en-AU" sz="2000" dirty="0"/>
              <a:t>Between February and July 1836 nine ships left Britain bound for the newly created province of South Australia. On-board the ships were passengers who over many long months braved the perils of the ocean, including some of the most treacherous seas in the world to begin a new life on the other side of the world. </a:t>
            </a:r>
          </a:p>
          <a:p>
            <a:pPr marL="0" indent="0">
              <a:buNone/>
            </a:pPr>
            <a:endParaRPr lang="en-AU" sz="2000" dirty="0"/>
          </a:p>
          <a:p>
            <a:pPr marL="0" indent="0">
              <a:buNone/>
            </a:pPr>
            <a:r>
              <a:rPr lang="en-AU" sz="2000" dirty="0"/>
              <a:t>This resource uses the stories from these nine ships as recorded by the passengers and crew in their personal journals.</a:t>
            </a:r>
          </a:p>
          <a:p>
            <a:pPr marL="0" indent="0">
              <a:buNone/>
            </a:pPr>
            <a:endParaRPr lang="en-US" sz="2000" dirty="0"/>
          </a:p>
        </p:txBody>
      </p:sp>
    </p:spTree>
    <p:extLst>
      <p:ext uri="{BB962C8B-B14F-4D97-AF65-F5344CB8AC3E}">
        <p14:creationId xmlns:p14="http://schemas.microsoft.com/office/powerpoint/2010/main" val="4024508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lstStyle/>
          <a:p>
            <a:r>
              <a:rPr lang="en-US" sz="3600" dirty="0" smtClean="0">
                <a:latin typeface="Lucida Calligraphy"/>
                <a:cs typeface="Lucida Calligraphy"/>
              </a:rPr>
              <a:t>Content</a:t>
            </a: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4933723"/>
          </a:xfrm>
          <a:solidFill>
            <a:schemeClr val="bg2"/>
          </a:solidFill>
          <a:effectLst>
            <a:glow rad="101600">
              <a:schemeClr val="bg2">
                <a:alpha val="75000"/>
              </a:schemeClr>
            </a:glow>
          </a:effectLst>
        </p:spPr>
        <p:txBody>
          <a:bodyPr/>
          <a:lstStyle/>
          <a:p>
            <a:r>
              <a:rPr lang="en-AU" dirty="0" smtClean="0">
                <a:cs typeface="Times New Roman" pitchFamily="18" charset="0"/>
                <a:hlinkClick r:id="rId3" action="ppaction://hlinksldjump"/>
              </a:rPr>
              <a:t>Introduction</a:t>
            </a:r>
            <a:endParaRPr lang="en-AU" dirty="0" smtClean="0">
              <a:cs typeface="Times New Roman" pitchFamily="18" charset="0"/>
            </a:endParaRPr>
          </a:p>
          <a:p>
            <a:r>
              <a:rPr lang="en-AU" dirty="0" smtClean="0">
                <a:cs typeface="Times New Roman" pitchFamily="18" charset="0"/>
                <a:hlinkClick r:id="rId4" action="ppaction://hlinksldjump"/>
              </a:rPr>
              <a:t>Journal entries </a:t>
            </a:r>
            <a:endParaRPr lang="en-AU" dirty="0" smtClean="0">
              <a:cs typeface="Times New Roman" pitchFamily="18" charset="0"/>
            </a:endParaRPr>
          </a:p>
          <a:p>
            <a:r>
              <a:rPr lang="en-AU" dirty="0" smtClean="0">
                <a:cs typeface="Times New Roman" pitchFamily="18" charset="0"/>
                <a:hlinkClick r:id="rId5" action="ppaction://hlinksldjump"/>
              </a:rPr>
              <a:t>Inquiry Questions</a:t>
            </a:r>
            <a:endParaRPr lang="en-AU" dirty="0" smtClean="0">
              <a:cs typeface="Times New Roman" pitchFamily="18" charset="0"/>
            </a:endParaRPr>
          </a:p>
          <a:p>
            <a:r>
              <a:rPr lang="en-AU" dirty="0" smtClean="0">
                <a:cs typeface="Times New Roman" pitchFamily="18" charset="0"/>
                <a:hlinkClick r:id="rId6" action="ppaction://hlinksldjump"/>
              </a:rPr>
              <a:t>Glossary of terms</a:t>
            </a:r>
            <a:endParaRPr lang="en-AU" dirty="0" smtClean="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a:bodyPr>
          <a:lstStyle/>
          <a:p>
            <a:r>
              <a:rPr lang="en-US" sz="3600" dirty="0" err="1" smtClean="0">
                <a:latin typeface="Lucida Calligraphy"/>
                <a:cs typeface="Lucida Calligraphy"/>
              </a:rPr>
              <a:t>Imtroduction</a:t>
            </a: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4946817"/>
          </a:xfrm>
          <a:solidFill>
            <a:schemeClr val="bg2"/>
          </a:solidFill>
          <a:effectLst>
            <a:glow rad="101600">
              <a:schemeClr val="bg2">
                <a:alpha val="75000"/>
              </a:schemeClr>
            </a:glow>
          </a:effectLst>
        </p:spPr>
        <p:txBody>
          <a:bodyPr>
            <a:normAutofit/>
          </a:bodyPr>
          <a:lstStyle/>
          <a:p>
            <a:pPr>
              <a:buNone/>
            </a:pPr>
            <a:r>
              <a:rPr lang="en-US" sz="2000" dirty="0" smtClean="0"/>
              <a:t>We visit the </a:t>
            </a:r>
            <a:r>
              <a:rPr lang="en-US" sz="2000" i="1" dirty="0" err="1" smtClean="0"/>
              <a:t>Africaine</a:t>
            </a:r>
            <a:r>
              <a:rPr lang="en-US" sz="2000" i="1" dirty="0" smtClean="0"/>
              <a:t> </a:t>
            </a:r>
            <a:r>
              <a:rPr lang="en-US" sz="2000" dirty="0" smtClean="0"/>
              <a:t>this week to meet young Margaret Clark. Margaret is a</a:t>
            </a:r>
          </a:p>
          <a:p>
            <a:pPr>
              <a:buNone/>
            </a:pPr>
            <a:r>
              <a:rPr lang="en-US" sz="2000" dirty="0" smtClean="0"/>
              <a:t>servant girl for the Gouger family and she often finds herself in trouble! This</a:t>
            </a:r>
          </a:p>
          <a:p>
            <a:pPr>
              <a:buNone/>
            </a:pPr>
            <a:r>
              <a:rPr lang="en-US" sz="2000" dirty="0" smtClean="0"/>
              <a:t>week is no exception as Margaret has just bitten another servant girl on the</a:t>
            </a:r>
          </a:p>
          <a:p>
            <a:pPr>
              <a:buNone/>
            </a:pPr>
            <a:r>
              <a:rPr lang="en-US" sz="2000" dirty="0" smtClean="0"/>
              <a:t>arm until she drew blood and left teeth marks in the girl’s skin. The captain</a:t>
            </a:r>
          </a:p>
          <a:p>
            <a:pPr>
              <a:buNone/>
            </a:pPr>
            <a:r>
              <a:rPr lang="en-US" sz="2000" dirty="0" smtClean="0"/>
              <a:t>decides to punish Margaret by ordering one of the stewards to cut off the hair</a:t>
            </a:r>
          </a:p>
          <a:p>
            <a:pPr>
              <a:buNone/>
            </a:pPr>
            <a:r>
              <a:rPr lang="en-US" sz="2000" dirty="0" smtClean="0"/>
              <a:t>from one side of Margaret’s head. Margaret, however, thinks that this is a</a:t>
            </a:r>
          </a:p>
          <a:p>
            <a:pPr>
              <a:buNone/>
            </a:pPr>
            <a:r>
              <a:rPr lang="en-US" sz="2000" dirty="0" smtClean="0"/>
              <a:t>huge joke and laughs and talks to the steward while he cuts her hair. Gouger</a:t>
            </a:r>
          </a:p>
          <a:p>
            <a:pPr>
              <a:buNone/>
            </a:pPr>
            <a:r>
              <a:rPr lang="en-US" sz="2000" dirty="0" smtClean="0"/>
              <a:t>plans to leave Margaret at the Cape of Good Hope under the protection of</a:t>
            </a:r>
          </a:p>
          <a:p>
            <a:pPr>
              <a:buNone/>
            </a:pPr>
            <a:r>
              <a:rPr lang="en-US" sz="2000" dirty="0" smtClean="0"/>
              <a:t>the Children’s Friend Society in exchange for another girl. Do you think these</a:t>
            </a:r>
          </a:p>
          <a:p>
            <a:pPr>
              <a:buNone/>
            </a:pPr>
            <a:r>
              <a:rPr lang="en-US" sz="2000" dirty="0" smtClean="0"/>
              <a:t>consequences  are appropriate  for Margaret’s </a:t>
            </a:r>
            <a:r>
              <a:rPr lang="en-US" sz="2000" dirty="0" err="1" smtClean="0"/>
              <a:t>behaviour</a:t>
            </a:r>
            <a:r>
              <a:rPr lang="en-US" sz="2000" dirty="0" smtClean="0"/>
              <a:t>? This week we will</a:t>
            </a:r>
          </a:p>
          <a:p>
            <a:pPr>
              <a:buNone/>
            </a:pPr>
            <a:r>
              <a:rPr lang="en-US" sz="2000" dirty="0" smtClean="0"/>
              <a:t>investigate discipline onboard our ships and find out what happens when</a:t>
            </a:r>
          </a:p>
          <a:p>
            <a:pPr>
              <a:buNone/>
            </a:pPr>
            <a:r>
              <a:rPr lang="en-US" sz="2000" dirty="0" smtClean="0"/>
              <a:t>passengers do not follow the rules.</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sz="2400" b="1" dirty="0" smtClean="0">
                <a:latin typeface="Lucida Calligraphy"/>
                <a:cs typeface="Lucida Calligraphy"/>
              </a:rPr>
              <a:t/>
            </a:r>
            <a:br>
              <a:rPr lang="en-US" sz="2400" b="1" dirty="0" smtClean="0">
                <a:latin typeface="Lucida Calligraphy"/>
                <a:cs typeface="Lucida Calligraphy"/>
              </a:rPr>
            </a:br>
            <a:r>
              <a:rPr lang="en-US" sz="2400" b="1" dirty="0" smtClean="0">
                <a:latin typeface="Lucida Calligraphy"/>
                <a:cs typeface="Lucida Calligraphy"/>
              </a:rPr>
              <a:t>Journals from settlers in South Australia:</a:t>
            </a:r>
            <a:br>
              <a:rPr lang="en-US" sz="2400" b="1" dirty="0" smtClean="0">
                <a:latin typeface="Lucida Calligraphy"/>
                <a:cs typeface="Lucida Calligraphy"/>
              </a:rPr>
            </a:br>
            <a:r>
              <a:rPr lang="en-US" sz="2400" b="1" dirty="0" smtClean="0">
                <a:latin typeface="Lucida Calligraphy"/>
                <a:cs typeface="Lucida Calligraphy"/>
              </a:rPr>
              <a:t>Sunday 4 September 1836</a:t>
            </a:r>
            <a:r>
              <a:rPr lang="en-US" sz="2400" b="1" dirty="0" smtClean="0"/>
              <a:t/>
            </a:r>
            <a:br>
              <a:rPr lang="en-US" sz="2400" b="1" dirty="0" smtClean="0"/>
            </a:br>
            <a:endParaRPr lang="en-US" sz="2400" dirty="0"/>
          </a:p>
        </p:txBody>
      </p:sp>
      <p:sp>
        <p:nvSpPr>
          <p:cNvPr id="3" name="Content Placeholder 2"/>
          <p:cNvSpPr>
            <a:spLocks noGrp="1"/>
          </p:cNvSpPr>
          <p:nvPr>
            <p:ph idx="1"/>
          </p:nvPr>
        </p:nvSpPr>
        <p:spPr>
          <a:xfrm>
            <a:off x="457200" y="1600200"/>
            <a:ext cx="8229600" cy="4973005"/>
          </a:xfrm>
          <a:solidFill>
            <a:schemeClr val="bg2"/>
          </a:solidFill>
          <a:effectLst>
            <a:glow rad="101600">
              <a:schemeClr val="bg2">
                <a:alpha val="75000"/>
              </a:schemeClr>
            </a:glow>
          </a:effectLst>
        </p:spPr>
        <p:txBody>
          <a:bodyPr>
            <a:normAutofit/>
          </a:bodyPr>
          <a:lstStyle/>
          <a:p>
            <a:pPr>
              <a:buNone/>
            </a:pPr>
            <a:r>
              <a:rPr lang="en-US" sz="2000" dirty="0" smtClean="0"/>
              <a:t>Samuel Stephens, who arrived in South Australia on board the </a:t>
            </a:r>
            <a:r>
              <a:rPr lang="en-US" sz="2000" i="1" dirty="0" smtClean="0"/>
              <a:t>Duke of York</a:t>
            </a:r>
            <a:r>
              <a:rPr lang="en-US" sz="2000" dirty="0" smtClean="0"/>
              <a:t> wrote:</a:t>
            </a:r>
          </a:p>
          <a:p>
            <a:pPr>
              <a:buNone/>
            </a:pPr>
            <a:endParaRPr lang="en-US" sz="2000" dirty="0" smtClean="0"/>
          </a:p>
          <a:p>
            <a:pPr lvl="1">
              <a:buNone/>
            </a:pPr>
            <a:r>
              <a:rPr lang="en-US" sz="2000" i="1" dirty="0" smtClean="0"/>
              <a:t>4</a:t>
            </a:r>
            <a:r>
              <a:rPr lang="en-US" sz="2000" i="1" baseline="30000" dirty="0" smtClean="0"/>
              <a:t>th</a:t>
            </a:r>
            <a:r>
              <a:rPr lang="en-US" sz="2000" i="1" dirty="0" smtClean="0"/>
              <a:t> (Sunday) This day had been spent by us quietly &amp; orderly</a:t>
            </a:r>
          </a:p>
          <a:p>
            <a:pPr lvl="1">
              <a:buNone/>
            </a:pPr>
            <a:r>
              <a:rPr lang="en-US" sz="2000" i="1" dirty="0" smtClean="0"/>
              <a:t>but it has been a </a:t>
            </a:r>
            <a:r>
              <a:rPr lang="en-US" sz="2000" i="1" dirty="0" smtClean="0">
                <a:hlinkClick r:id="rId3" action="ppaction://hlinksldjump"/>
              </a:rPr>
              <a:t>Melancholy</a:t>
            </a:r>
            <a:r>
              <a:rPr lang="en-US" sz="2000" i="1" dirty="0" smtClean="0"/>
              <a:t> day to me. I cannot &amp; will not</a:t>
            </a:r>
          </a:p>
          <a:p>
            <a:pPr lvl="1">
              <a:buNone/>
            </a:pPr>
            <a:r>
              <a:rPr lang="en-US" sz="2000" i="1" dirty="0" smtClean="0"/>
              <a:t>endure this state of things it shall be mended by some means</a:t>
            </a:r>
          </a:p>
          <a:p>
            <a:pPr lvl="1">
              <a:buNone/>
            </a:pPr>
            <a:r>
              <a:rPr lang="en-US" sz="2000" i="1" dirty="0" smtClean="0"/>
              <a:t>or other. I had no divine service to day. </a:t>
            </a:r>
            <a:r>
              <a:rPr lang="en-US" sz="2000" i="1" dirty="0" err="1" smtClean="0"/>
              <a:t>Capn</a:t>
            </a:r>
            <a:r>
              <a:rPr lang="en-US" sz="2000" i="1" dirty="0" smtClean="0"/>
              <a:t> Martin spent the</a:t>
            </a:r>
          </a:p>
          <a:p>
            <a:pPr lvl="1">
              <a:buNone/>
            </a:pPr>
            <a:r>
              <a:rPr lang="en-US" sz="2000" i="1" dirty="0" smtClean="0"/>
              <a:t>afternoon with me ashore &amp; we agreed as a last effort to</a:t>
            </a:r>
          </a:p>
          <a:p>
            <a:pPr lvl="1">
              <a:buNone/>
            </a:pPr>
            <a:r>
              <a:rPr lang="en-US" sz="2000" i="1" dirty="0" smtClean="0"/>
              <a:t>establish order (by fair means) he should invite </a:t>
            </a:r>
            <a:r>
              <a:rPr lang="en-US" sz="2000" i="1" dirty="0" err="1" smtClean="0"/>
              <a:t>Mr</a:t>
            </a:r>
            <a:r>
              <a:rPr lang="en-US" sz="2000" i="1" dirty="0" smtClean="0"/>
              <a:t> </a:t>
            </a:r>
            <a:r>
              <a:rPr lang="en-US" sz="2000" i="1" dirty="0" err="1" smtClean="0"/>
              <a:t>Beare</a:t>
            </a:r>
            <a:r>
              <a:rPr lang="en-US" sz="2000" i="1" dirty="0" smtClean="0"/>
              <a:t> &amp; </a:t>
            </a:r>
            <a:r>
              <a:rPr lang="en-US" sz="2000" i="1" dirty="0" err="1" smtClean="0"/>
              <a:t>Mr</a:t>
            </a:r>
            <a:endParaRPr lang="en-US" sz="2000" i="1" dirty="0" smtClean="0"/>
          </a:p>
          <a:p>
            <a:pPr lvl="1">
              <a:buNone/>
            </a:pPr>
            <a:r>
              <a:rPr lang="en-US" sz="2000" i="1" dirty="0" smtClean="0"/>
              <a:t>Birdseye to lunch on board the following morning &amp; that I should</a:t>
            </a:r>
          </a:p>
          <a:p>
            <a:pPr lvl="1">
              <a:buNone/>
            </a:pPr>
            <a:r>
              <a:rPr lang="en-US" sz="2000" i="1" dirty="0" smtClean="0"/>
              <a:t>follow in my boat &amp; try whether face to face with them in his Cabin we</a:t>
            </a:r>
          </a:p>
          <a:p>
            <a:pPr lvl="1">
              <a:buNone/>
            </a:pPr>
            <a:r>
              <a:rPr lang="en-US" sz="2000" i="1" dirty="0" smtClean="0"/>
              <a:t>could not all come to some better understanding.</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b="1" dirty="0" smtClean="0"/>
              <a:t/>
            </a:r>
            <a:br>
              <a:rPr lang="en-US" b="1" dirty="0" smtClean="0"/>
            </a:br>
            <a:r>
              <a:rPr lang="en-US" sz="4000" b="1" dirty="0" smtClean="0">
                <a:latin typeface="Lucida Calligraphy"/>
                <a:cs typeface="Lucida Calligraphy"/>
              </a:rPr>
              <a:t>Monday 5 September 1836</a:t>
            </a:r>
            <a:r>
              <a:rPr lang="en-US" b="1" dirty="0" smtClean="0"/>
              <a:t/>
            </a:r>
            <a:br>
              <a:rPr lang="en-US" b="1" dirty="0" smtClean="0"/>
            </a:br>
            <a:endParaRPr lang="en-US" dirty="0"/>
          </a:p>
        </p:txBody>
      </p:sp>
      <p:sp>
        <p:nvSpPr>
          <p:cNvPr id="3" name="Content Placeholder 2"/>
          <p:cNvSpPr>
            <a:spLocks noGrp="1"/>
          </p:cNvSpPr>
          <p:nvPr>
            <p:ph idx="1"/>
          </p:nvPr>
        </p:nvSpPr>
        <p:spPr>
          <a:xfrm>
            <a:off x="457200" y="1600200"/>
            <a:ext cx="8229600" cy="4973005"/>
          </a:xfrm>
          <a:solidFill>
            <a:schemeClr val="bg2"/>
          </a:solidFill>
          <a:effectLst>
            <a:glow rad="101600">
              <a:schemeClr val="bg2">
                <a:alpha val="75000"/>
              </a:schemeClr>
            </a:glow>
          </a:effectLst>
        </p:spPr>
        <p:txBody>
          <a:bodyPr>
            <a:normAutofit fontScale="25000" lnSpcReduction="20000"/>
          </a:bodyPr>
          <a:lstStyle/>
          <a:p>
            <a:pPr>
              <a:buNone/>
            </a:pPr>
            <a:r>
              <a:rPr lang="en-US" sz="8000" dirty="0" smtClean="0"/>
              <a:t>Samuel Stephens, who arrived in South Australia on board the Duke of York wrote</a:t>
            </a:r>
          </a:p>
          <a:p>
            <a:pPr>
              <a:buNone/>
            </a:pPr>
            <a:endParaRPr lang="en-US" sz="8000" dirty="0" smtClean="0"/>
          </a:p>
          <a:p>
            <a:pPr lvl="1">
              <a:lnSpc>
                <a:spcPct val="120000"/>
              </a:lnSpc>
              <a:buNone/>
            </a:pPr>
            <a:r>
              <a:rPr lang="en-US" sz="8000" i="1" dirty="0" smtClean="0"/>
              <a:t>5</a:t>
            </a:r>
            <a:r>
              <a:rPr lang="en-US" sz="8000" i="1" baseline="30000" dirty="0" smtClean="0"/>
              <a:t>th</a:t>
            </a:r>
            <a:r>
              <a:rPr lang="en-US" sz="8000" i="1" dirty="0" smtClean="0"/>
              <a:t> Rose &amp; set the hands to work &amp;c as usual – at ½ past 9 </a:t>
            </a:r>
            <a:r>
              <a:rPr lang="en-US" sz="8000" i="1" dirty="0" err="1" smtClean="0"/>
              <a:t>M</a:t>
            </a:r>
            <a:r>
              <a:rPr lang="en-US" sz="8000" i="1" baseline="30000" dirty="0" err="1" smtClean="0"/>
              <a:t>r</a:t>
            </a:r>
            <a:r>
              <a:rPr lang="en-US" sz="8000" i="1" dirty="0" smtClean="0"/>
              <a:t> Birdseye</a:t>
            </a:r>
          </a:p>
          <a:p>
            <a:pPr lvl="1">
              <a:lnSpc>
                <a:spcPct val="120000"/>
              </a:lnSpc>
              <a:buNone/>
            </a:pPr>
            <a:r>
              <a:rPr lang="en-US" sz="8000" i="1" dirty="0" smtClean="0"/>
              <a:t>made his first appearance &amp; was asked by </a:t>
            </a:r>
            <a:r>
              <a:rPr lang="en-US" sz="8000" i="1" dirty="0" err="1" smtClean="0"/>
              <a:t>Cap</a:t>
            </a:r>
            <a:r>
              <a:rPr lang="en-US" sz="8000" i="1" baseline="30000" dirty="0" err="1" smtClean="0"/>
              <a:t>n</a:t>
            </a:r>
            <a:r>
              <a:rPr lang="en-US" sz="8000" i="1" dirty="0" smtClean="0"/>
              <a:t> Martin (who was ashore</a:t>
            </a:r>
          </a:p>
          <a:p>
            <a:pPr lvl="1">
              <a:lnSpc>
                <a:spcPct val="120000"/>
              </a:lnSpc>
              <a:buNone/>
            </a:pPr>
            <a:r>
              <a:rPr lang="en-US" sz="8000" i="1" dirty="0" smtClean="0"/>
              <a:t>with me by 10 M. P. 6 A.M.) to go on board. About ½ past 10 the </a:t>
            </a:r>
            <a:r>
              <a:rPr lang="en-US" sz="8000" i="1" dirty="0" err="1" smtClean="0"/>
              <a:t>Cap</a:t>
            </a:r>
            <a:r>
              <a:rPr lang="en-US" sz="8000" i="1" baseline="30000" dirty="0" err="1" smtClean="0"/>
              <a:t>n</a:t>
            </a:r>
            <a:r>
              <a:rPr lang="en-US" sz="8000" i="1" dirty="0" smtClean="0"/>
              <a:t>, </a:t>
            </a:r>
            <a:r>
              <a:rPr lang="en-US" sz="8000" i="1" dirty="0" err="1" smtClean="0"/>
              <a:t>M</a:t>
            </a:r>
            <a:r>
              <a:rPr lang="en-US" sz="8000" i="1" baseline="30000" dirty="0" err="1" smtClean="0"/>
              <a:t>r</a:t>
            </a:r>
            <a:endParaRPr lang="en-US" sz="8000" i="1" dirty="0"/>
          </a:p>
          <a:p>
            <a:pPr lvl="1">
              <a:lnSpc>
                <a:spcPct val="120000"/>
              </a:lnSpc>
              <a:buNone/>
            </a:pPr>
            <a:r>
              <a:rPr lang="en-US" sz="8000" i="1" dirty="0" err="1" smtClean="0"/>
              <a:t>Beare</a:t>
            </a:r>
            <a:r>
              <a:rPr lang="en-US" sz="8000" i="1" dirty="0" smtClean="0"/>
              <a:t> &amp; </a:t>
            </a:r>
            <a:r>
              <a:rPr lang="en-US" sz="8000" i="1" dirty="0" err="1" smtClean="0"/>
              <a:t>M</a:t>
            </a:r>
            <a:r>
              <a:rPr lang="en-US" sz="8000" i="1" baseline="30000" dirty="0" err="1" smtClean="0"/>
              <a:t>r</a:t>
            </a:r>
            <a:r>
              <a:rPr lang="en-US" sz="8000" i="1" dirty="0" smtClean="0"/>
              <a:t> Birdseye Put off &amp; I followed soon after. </a:t>
            </a:r>
            <a:r>
              <a:rPr lang="en-US" sz="8000" i="1" dirty="0" err="1" smtClean="0"/>
              <a:t>Cap</a:t>
            </a:r>
            <a:r>
              <a:rPr lang="en-US" sz="8000" i="1" baseline="30000" dirty="0" err="1" smtClean="0"/>
              <a:t>n</a:t>
            </a:r>
            <a:r>
              <a:rPr lang="en-US" sz="8000" i="1" dirty="0" smtClean="0"/>
              <a:t> Martin by his</a:t>
            </a:r>
          </a:p>
          <a:p>
            <a:pPr lvl="1">
              <a:lnSpc>
                <a:spcPct val="120000"/>
              </a:lnSpc>
              <a:buNone/>
            </a:pPr>
            <a:r>
              <a:rPr lang="en-US" sz="8000" i="1" dirty="0" smtClean="0"/>
              <a:t>exceedingly judicious </a:t>
            </a:r>
            <a:r>
              <a:rPr lang="en-US" sz="8000" i="1" dirty="0" err="1" smtClean="0"/>
              <a:t>behaviour</a:t>
            </a:r>
            <a:r>
              <a:rPr lang="en-US" sz="8000" i="1" dirty="0" smtClean="0"/>
              <a:t> to day has indeed rendered valuable</a:t>
            </a:r>
          </a:p>
          <a:p>
            <a:pPr lvl="1">
              <a:lnSpc>
                <a:spcPct val="120000"/>
              </a:lnSpc>
              <a:buNone/>
            </a:pPr>
            <a:r>
              <a:rPr lang="en-US" sz="8000" i="1" dirty="0" smtClean="0"/>
              <a:t>service to the Company. Both the officers agreed to return to their duty</a:t>
            </a:r>
          </a:p>
          <a:p>
            <a:pPr lvl="1">
              <a:lnSpc>
                <a:spcPct val="120000"/>
              </a:lnSpc>
              <a:buNone/>
            </a:pPr>
            <a:r>
              <a:rPr lang="en-US" sz="8000" i="1" dirty="0" smtClean="0"/>
              <a:t>heartily. I shook hands with them in the Cabin. We all returned to the</a:t>
            </a:r>
          </a:p>
          <a:p>
            <a:pPr lvl="1">
              <a:lnSpc>
                <a:spcPct val="120000"/>
              </a:lnSpc>
              <a:buNone/>
            </a:pPr>
            <a:r>
              <a:rPr lang="en-US" sz="8000" i="1" dirty="0" smtClean="0"/>
              <a:t>Shore together &amp; they took tea &amp; supper with me. On our return I had all</a:t>
            </a:r>
          </a:p>
          <a:p>
            <a:pPr lvl="1">
              <a:lnSpc>
                <a:spcPct val="120000"/>
              </a:lnSpc>
              <a:buNone/>
            </a:pPr>
            <a:r>
              <a:rPr lang="en-US" sz="8000" i="1" dirty="0" smtClean="0"/>
              <a:t>the men called together &amp; with my officers (for the first time) by my side</a:t>
            </a:r>
          </a:p>
          <a:p>
            <a:pPr lvl="1">
              <a:lnSpc>
                <a:spcPct val="120000"/>
              </a:lnSpc>
              <a:buNone/>
            </a:pPr>
            <a:r>
              <a:rPr lang="en-US" sz="8000" i="1" dirty="0" smtClean="0"/>
              <a:t>gave them a short address in reference both to the past &amp; to the future,</a:t>
            </a:r>
          </a:p>
          <a:p>
            <a:pPr lvl="1">
              <a:lnSpc>
                <a:spcPct val="120000"/>
              </a:lnSpc>
              <a:buNone/>
            </a:pPr>
            <a:r>
              <a:rPr lang="en-US" sz="8000" i="1" dirty="0" smtClean="0"/>
              <a:t>gave them my rules &amp; intentions as to their future Discipline, time of</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9382"/>
            <a:ext cx="8229600" cy="6342296"/>
          </a:xfrm>
          <a:solidFill>
            <a:schemeClr val="bg2"/>
          </a:solidFill>
          <a:effectLst>
            <a:glow rad="101600">
              <a:schemeClr val="bg2">
                <a:alpha val="75000"/>
              </a:schemeClr>
            </a:glow>
          </a:effectLst>
        </p:spPr>
        <p:txBody>
          <a:bodyPr>
            <a:normAutofit/>
          </a:bodyPr>
          <a:lstStyle/>
          <a:p>
            <a:pPr marL="400050" lvl="1" indent="0">
              <a:buNone/>
            </a:pPr>
            <a:r>
              <a:rPr lang="en-AU" sz="2000" i="1" dirty="0"/>
              <a:t>labour, general behaviour &amp;c &amp; they all retired pleasantly. James &amp;</a:t>
            </a:r>
          </a:p>
          <a:p>
            <a:pPr marL="400050" lvl="1" indent="0">
              <a:buNone/>
            </a:pPr>
            <a:r>
              <a:rPr lang="en-AU" sz="2000" i="1" dirty="0"/>
              <a:t>Joseph Jones came in to ask for employment again. I allowed Joseph to</a:t>
            </a:r>
          </a:p>
          <a:p>
            <a:pPr marL="400050" lvl="1" indent="0">
              <a:buNone/>
            </a:pPr>
            <a:r>
              <a:rPr lang="en-AU" sz="2000" i="1" dirty="0" smtClean="0"/>
              <a:t>return </a:t>
            </a:r>
            <a:r>
              <a:rPr lang="en-AU" sz="2000" i="1" dirty="0"/>
              <a:t>to his duty under his former agreement but James being a</a:t>
            </a:r>
          </a:p>
          <a:p>
            <a:pPr marL="400050" lvl="1" indent="0">
              <a:buNone/>
            </a:pPr>
            <a:r>
              <a:rPr lang="en-AU" sz="2000" i="1" dirty="0"/>
              <a:t>worthless fellow &amp; this being a fair opportunity of setting a wholesome</a:t>
            </a:r>
          </a:p>
          <a:p>
            <a:pPr marL="400050" lvl="1" indent="0">
              <a:buNone/>
            </a:pPr>
            <a:r>
              <a:rPr lang="en-AU" sz="2000" i="1" dirty="0"/>
              <a:t>example, I would not receive him. I told him that if Mr </a:t>
            </a:r>
            <a:r>
              <a:rPr lang="en-AU" sz="2000" i="1" dirty="0" err="1"/>
              <a:t>Beare</a:t>
            </a:r>
            <a:r>
              <a:rPr lang="en-AU" sz="2000" i="1" dirty="0"/>
              <a:t> wanted an</a:t>
            </a:r>
          </a:p>
          <a:p>
            <a:pPr marL="400050" lvl="1" indent="0">
              <a:buNone/>
            </a:pPr>
            <a:r>
              <a:rPr lang="en-AU" sz="2000" i="1" dirty="0"/>
              <a:t>extra hand for a few days at any time he was at liberty to engage him at</a:t>
            </a:r>
          </a:p>
          <a:p>
            <a:pPr marL="400050" lvl="1" indent="0">
              <a:buNone/>
            </a:pPr>
            <a:r>
              <a:rPr lang="en-AU" sz="2000" i="1" dirty="0"/>
              <a:t>reduced wages &amp; I would recover his advance as I might be able.</a:t>
            </a:r>
          </a:p>
          <a:p>
            <a:pPr marL="0" indent="0">
              <a:buNone/>
            </a:pPr>
            <a:endParaRPr lang="en-AU" sz="2000" dirty="0"/>
          </a:p>
          <a:p>
            <a:pPr marL="0" indent="0">
              <a:buNone/>
            </a:pPr>
            <a:endParaRPr lang="en-US" sz="2000" dirty="0"/>
          </a:p>
        </p:txBody>
      </p:sp>
    </p:spTree>
    <p:extLst>
      <p:ext uri="{BB962C8B-B14F-4D97-AF65-F5344CB8AC3E}">
        <p14:creationId xmlns:p14="http://schemas.microsoft.com/office/powerpoint/2010/main" val="530180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sz="4000" b="1" dirty="0" smtClean="0"/>
              <a:t/>
            </a:r>
            <a:br>
              <a:rPr lang="en-US" sz="4000" b="1" dirty="0" smtClean="0"/>
            </a:br>
            <a:r>
              <a:rPr lang="en-US" sz="4000" b="1" dirty="0" smtClean="0">
                <a:latin typeface="Lucida Calligraphy"/>
                <a:cs typeface="Lucida Calligraphy"/>
              </a:rPr>
              <a:t>Tuesday 6 September 1836</a:t>
            </a:r>
            <a:r>
              <a:rPr lang="en-US" b="1" dirty="0" smtClean="0"/>
              <a:t/>
            </a:r>
            <a:br>
              <a:rPr lang="en-US" b="1" dirty="0" smtClean="0"/>
            </a:br>
            <a:endParaRPr lang="en-US" dirty="0"/>
          </a:p>
        </p:txBody>
      </p:sp>
      <p:sp>
        <p:nvSpPr>
          <p:cNvPr id="3" name="Content Placeholder 2"/>
          <p:cNvSpPr>
            <a:spLocks noGrp="1"/>
          </p:cNvSpPr>
          <p:nvPr>
            <p:ph idx="1"/>
          </p:nvPr>
        </p:nvSpPr>
        <p:spPr>
          <a:xfrm>
            <a:off x="457200" y="1600200"/>
            <a:ext cx="8229600" cy="4920629"/>
          </a:xfrm>
          <a:solidFill>
            <a:schemeClr val="bg2"/>
          </a:solidFill>
          <a:effectLst>
            <a:glow rad="101600">
              <a:schemeClr val="bg2">
                <a:alpha val="75000"/>
              </a:schemeClr>
            </a:glow>
          </a:effectLst>
        </p:spPr>
        <p:txBody>
          <a:bodyPr>
            <a:normAutofit lnSpcReduction="10000"/>
          </a:bodyPr>
          <a:lstStyle/>
          <a:p>
            <a:pPr>
              <a:buNone/>
            </a:pPr>
            <a:r>
              <a:rPr lang="en-US" sz="2000" dirty="0" smtClean="0"/>
              <a:t>Samuel Stephens, who arrived in South Australia on board the </a:t>
            </a:r>
            <a:r>
              <a:rPr lang="en-US" sz="2000" i="1" dirty="0" smtClean="0"/>
              <a:t>Duke of</a:t>
            </a:r>
          </a:p>
          <a:p>
            <a:pPr>
              <a:buNone/>
            </a:pPr>
            <a:r>
              <a:rPr lang="en-US" sz="2000" i="1" dirty="0" smtClean="0"/>
              <a:t>York</a:t>
            </a:r>
            <a:r>
              <a:rPr lang="en-US" sz="2000" dirty="0" smtClean="0"/>
              <a:t> wrote:</a:t>
            </a:r>
          </a:p>
          <a:p>
            <a:pPr>
              <a:buNone/>
            </a:pPr>
            <a:endParaRPr lang="en-US" sz="2000" dirty="0" smtClean="0"/>
          </a:p>
          <a:p>
            <a:pPr lvl="1">
              <a:buNone/>
            </a:pPr>
            <a:r>
              <a:rPr lang="en-US" sz="2000" i="1" dirty="0" smtClean="0"/>
              <a:t>6</a:t>
            </a:r>
            <a:r>
              <a:rPr lang="en-US" sz="2000" i="1" baseline="30000" dirty="0" smtClean="0"/>
              <a:t>th</a:t>
            </a:r>
            <a:r>
              <a:rPr lang="en-US" sz="2000" i="1" dirty="0" smtClean="0"/>
              <a:t> The hands went to work this morning in good style under their</a:t>
            </a:r>
          </a:p>
          <a:p>
            <a:pPr lvl="1">
              <a:buNone/>
            </a:pPr>
            <a:r>
              <a:rPr lang="en-US" sz="2000" i="1" dirty="0" smtClean="0"/>
              <a:t>respective officers. I lay in bed till after 6 &amp; on rising most sincerely</a:t>
            </a:r>
          </a:p>
          <a:p>
            <a:pPr lvl="1">
              <a:buNone/>
            </a:pPr>
            <a:r>
              <a:rPr lang="en-US" sz="2000" i="1" dirty="0" smtClean="0"/>
              <a:t>rendered thanks to Almighty God for the now really happy, orderly &amp;</a:t>
            </a:r>
          </a:p>
          <a:p>
            <a:pPr lvl="1">
              <a:buNone/>
            </a:pPr>
            <a:r>
              <a:rPr lang="en-US" sz="2000" i="1" dirty="0" smtClean="0"/>
              <a:t>industrious appearance of our settlement. A more marked change I</a:t>
            </a:r>
          </a:p>
          <a:p>
            <a:pPr lvl="1">
              <a:buNone/>
            </a:pPr>
            <a:r>
              <a:rPr lang="en-US" sz="2000" i="1" dirty="0" smtClean="0"/>
              <a:t>never witnessed…</a:t>
            </a:r>
          </a:p>
          <a:p>
            <a:pPr lvl="1">
              <a:buNone/>
            </a:pPr>
            <a:endParaRPr lang="en-US" sz="2000" i="1" dirty="0" smtClean="0"/>
          </a:p>
          <a:p>
            <a:pPr lvl="1">
              <a:buNone/>
            </a:pPr>
            <a:r>
              <a:rPr lang="en-US" sz="2000" i="1" dirty="0" smtClean="0"/>
              <a:t>… James Jones came to day to solicit employment, and I allowed </a:t>
            </a:r>
            <a:r>
              <a:rPr lang="en-US" sz="2000" i="1" dirty="0" err="1" smtClean="0"/>
              <a:t>M</a:t>
            </a:r>
            <a:r>
              <a:rPr lang="en-US" sz="2000" i="1" baseline="30000" dirty="0" err="1" smtClean="0"/>
              <a:t>r</a:t>
            </a:r>
            <a:r>
              <a:rPr lang="en-US" sz="2000" i="1" dirty="0" smtClean="0"/>
              <a:t> </a:t>
            </a:r>
          </a:p>
          <a:p>
            <a:pPr lvl="1">
              <a:buNone/>
            </a:pPr>
            <a:r>
              <a:rPr lang="en-US" sz="2000" i="1" dirty="0" err="1" smtClean="0"/>
              <a:t>Beare</a:t>
            </a:r>
            <a:r>
              <a:rPr lang="en-US" sz="2000" i="1" dirty="0" smtClean="0"/>
              <a:t> to engage him at 2/- per day his wages under the agreement he</a:t>
            </a:r>
          </a:p>
          <a:p>
            <a:pPr lvl="1">
              <a:buNone/>
            </a:pPr>
            <a:r>
              <a:rPr lang="en-US" sz="2000" i="1" dirty="0" smtClean="0"/>
              <a:t>has violated were 15/- pr week with [illegible word] &amp;</a:t>
            </a:r>
            <a:r>
              <a:rPr lang="en-US" sz="2000" i="1" dirty="0" err="1" smtClean="0"/>
              <a:t>c</a:t>
            </a:r>
            <a:r>
              <a:rPr lang="en-US" sz="2000" i="1" dirty="0" smtClean="0"/>
              <a:t> certain</a:t>
            </a:r>
          </a:p>
          <a:p>
            <a:pPr lvl="1">
              <a:buNone/>
            </a:pPr>
            <a:r>
              <a:rPr lang="en-US" sz="2000" i="1" dirty="0" smtClean="0"/>
              <a:t>employment &amp;</a:t>
            </a:r>
            <a:r>
              <a:rPr lang="en-US" sz="2000" i="1" dirty="0" err="1" smtClean="0"/>
              <a:t>c</a:t>
            </a:r>
            <a:r>
              <a:rPr lang="en-US" sz="2000" i="1" dirty="0" smtClean="0"/>
              <a:t> – so that besides making an example the Company are</a:t>
            </a:r>
          </a:p>
          <a:p>
            <a:pPr lvl="1">
              <a:buNone/>
            </a:pPr>
            <a:r>
              <a:rPr lang="en-US" sz="2000" i="1" dirty="0" smtClean="0"/>
              <a:t>gainers by his rebellion</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sz="4000" b="1" dirty="0" smtClean="0">
                <a:latin typeface="Lucida Calligraphy"/>
                <a:cs typeface="Lucida Calligraphy"/>
              </a:rPr>
              <a:t/>
            </a:r>
            <a:br>
              <a:rPr lang="en-US" sz="4000" b="1" dirty="0" smtClean="0">
                <a:latin typeface="Lucida Calligraphy"/>
                <a:cs typeface="Lucida Calligraphy"/>
              </a:rPr>
            </a:br>
            <a:r>
              <a:rPr lang="en-US" sz="4000" b="1" dirty="0" smtClean="0">
                <a:latin typeface="Lucida Calligraphy"/>
                <a:cs typeface="Lucida Calligraphy"/>
              </a:rPr>
              <a:t>Thursday 8 September 1836</a:t>
            </a:r>
            <a:r>
              <a:rPr lang="en-US" b="1" dirty="0" smtClean="0"/>
              <a:t/>
            </a:r>
            <a:br>
              <a:rPr lang="en-US" b="1" dirty="0" smtClean="0"/>
            </a:br>
            <a:endParaRPr lang="en-US" dirty="0"/>
          </a:p>
        </p:txBody>
      </p:sp>
      <p:sp>
        <p:nvSpPr>
          <p:cNvPr id="3" name="Content Placeholder 2"/>
          <p:cNvSpPr>
            <a:spLocks noGrp="1"/>
          </p:cNvSpPr>
          <p:nvPr>
            <p:ph idx="1"/>
          </p:nvPr>
        </p:nvSpPr>
        <p:spPr>
          <a:xfrm>
            <a:off x="457200" y="1600200"/>
            <a:ext cx="8229600" cy="5038475"/>
          </a:xfrm>
          <a:solidFill>
            <a:schemeClr val="bg2"/>
          </a:solidFill>
          <a:effectLst>
            <a:glow rad="101600">
              <a:schemeClr val="bg2">
                <a:alpha val="75000"/>
              </a:schemeClr>
            </a:glow>
          </a:effectLst>
        </p:spPr>
        <p:txBody>
          <a:bodyPr>
            <a:normAutofit/>
          </a:bodyPr>
          <a:lstStyle/>
          <a:p>
            <a:pPr>
              <a:buNone/>
            </a:pPr>
            <a:r>
              <a:rPr lang="en-US" sz="2000" dirty="0" smtClean="0"/>
              <a:t>Samuel Stephens, who arrived in South Australia on board the </a:t>
            </a:r>
            <a:r>
              <a:rPr lang="en-US" sz="2000" i="1" dirty="0" smtClean="0"/>
              <a:t>Duke of York</a:t>
            </a:r>
          </a:p>
          <a:p>
            <a:pPr>
              <a:buNone/>
            </a:pPr>
            <a:r>
              <a:rPr lang="en-US" sz="2000" dirty="0" smtClean="0"/>
              <a:t>wrote:</a:t>
            </a:r>
          </a:p>
          <a:p>
            <a:pPr>
              <a:buNone/>
            </a:pPr>
            <a:endParaRPr lang="en-US" sz="2000" dirty="0" smtClean="0"/>
          </a:p>
          <a:p>
            <a:pPr lvl="1">
              <a:buNone/>
            </a:pPr>
            <a:r>
              <a:rPr lang="en-US" sz="2000" i="1" dirty="0" smtClean="0"/>
              <a:t>8</a:t>
            </a:r>
            <a:r>
              <a:rPr lang="en-US" sz="2000" i="1" baseline="30000" dirty="0" smtClean="0"/>
              <a:t>th</a:t>
            </a:r>
            <a:r>
              <a:rPr lang="en-US" sz="2000" i="1" dirty="0" smtClean="0"/>
              <a:t>. A beautiful day &amp; a happy one to me. We are all going</a:t>
            </a:r>
          </a:p>
          <a:p>
            <a:pPr lvl="1">
              <a:buNone/>
            </a:pPr>
            <a:r>
              <a:rPr lang="en-US" sz="2000" i="1" dirty="0" smtClean="0"/>
              <a:t>along in excellent temper &amp; good discipline my last rebel (</a:t>
            </a:r>
            <a:r>
              <a:rPr lang="en-US" sz="2000" i="1" dirty="0" err="1" smtClean="0"/>
              <a:t>M</a:t>
            </a:r>
            <a:r>
              <a:rPr lang="en-US" sz="2000" i="1" baseline="30000" dirty="0" err="1" smtClean="0"/>
              <a:t>r</a:t>
            </a:r>
            <a:endParaRPr lang="en-US" sz="2000" i="1" dirty="0" smtClean="0"/>
          </a:p>
          <a:p>
            <a:pPr lvl="1">
              <a:buNone/>
            </a:pPr>
            <a:r>
              <a:rPr lang="en-US" sz="2000" i="1" dirty="0" err="1" smtClean="0"/>
              <a:t>Schreyvogel</a:t>
            </a:r>
            <a:r>
              <a:rPr lang="en-US" sz="2000" i="1" dirty="0" smtClean="0"/>
              <a:t>) this morning came &amp; asked my pardon &amp;</a:t>
            </a:r>
          </a:p>
          <a:p>
            <a:pPr lvl="1">
              <a:buNone/>
            </a:pPr>
            <a:r>
              <a:rPr lang="en-US" sz="2000" i="1" dirty="0" smtClean="0"/>
              <a:t>requested I would allow him to resume his duties. I did so</a:t>
            </a:r>
          </a:p>
          <a:p>
            <a:pPr lvl="1">
              <a:buNone/>
            </a:pPr>
            <a:r>
              <a:rPr lang="en-US" sz="2000" i="1" dirty="0" smtClean="0"/>
              <a:t>immediately, &amp; fancy that I shall not in a hurry have any of</a:t>
            </a:r>
          </a:p>
          <a:p>
            <a:pPr lvl="1">
              <a:buNone/>
            </a:pPr>
            <a:r>
              <a:rPr lang="en-US" sz="2000" i="1" dirty="0" smtClean="0"/>
              <a:t>them attempt to play the same pranks. I have been severely</a:t>
            </a:r>
          </a:p>
          <a:p>
            <a:pPr lvl="1">
              <a:buNone/>
            </a:pPr>
            <a:r>
              <a:rPr lang="en-US" sz="2000" i="1" dirty="0" smtClean="0"/>
              <a:t>tried for the last 6 weeks but thank God that I have been</a:t>
            </a:r>
          </a:p>
          <a:p>
            <a:pPr lvl="1">
              <a:buNone/>
            </a:pPr>
            <a:r>
              <a:rPr lang="en-US" sz="2000" i="1" dirty="0" smtClean="0"/>
              <a:t>sustained &amp; that I have good reason to suppose peace &amp; good</a:t>
            </a:r>
          </a:p>
          <a:p>
            <a:pPr lvl="1">
              <a:buNone/>
            </a:pPr>
            <a:r>
              <a:rPr lang="en-US" sz="2000" i="1" dirty="0" smtClean="0"/>
              <a:t>order is now permanently established…</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292</TotalTime>
  <Words>1377</Words>
  <Application>Microsoft Office PowerPoint</Application>
  <PresentationFormat>On-screen Show (4:3)</PresentationFormat>
  <Paragraphs>144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Bound for South Australia 1836 Discipline and Punishment Week 29 </vt:lpstr>
      <vt:lpstr>Overview</vt:lpstr>
      <vt:lpstr>Content</vt:lpstr>
      <vt:lpstr>Imtroduction</vt:lpstr>
      <vt:lpstr> Journals from settlers in South Australia: Sunday 4 September 1836 </vt:lpstr>
      <vt:lpstr> Monday 5 September 1836 </vt:lpstr>
      <vt:lpstr>PowerPoint Presentation</vt:lpstr>
      <vt:lpstr> Tuesday 6 September 1836 </vt:lpstr>
      <vt:lpstr> Thursday 8 September 1836 </vt:lpstr>
      <vt:lpstr> Saturday 10 September 1836 </vt:lpstr>
      <vt:lpstr> Journals from passengers at sea: Tuesday 6 September 1836 </vt:lpstr>
      <vt:lpstr> Thursday 8 September 1836 </vt:lpstr>
      <vt:lpstr>Inquiry Questions</vt:lpstr>
      <vt:lpstr>Glossary of Terms </vt:lpstr>
    </vt:vector>
  </TitlesOfParts>
  <Company>University of Adelaide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Bound for South Australia 1836</dc:title>
  <dc:creator>Abigail Hutchison</dc:creator>
  <cp:lastModifiedBy>Jonathan Hull</cp:lastModifiedBy>
  <cp:revision>17</cp:revision>
  <dcterms:created xsi:type="dcterms:W3CDTF">2011-10-12T11:00:23Z</dcterms:created>
  <dcterms:modified xsi:type="dcterms:W3CDTF">2012-02-01T05:21:43Z</dcterms:modified>
</cp:coreProperties>
</file>