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57" r:id="rId4"/>
    <p:sldId id="258" r:id="rId5"/>
    <p:sldId id="259" r:id="rId6"/>
    <p:sldId id="274" r:id="rId7"/>
    <p:sldId id="260" r:id="rId8"/>
    <p:sldId id="269" r:id="rId9"/>
    <p:sldId id="275" r:id="rId10"/>
    <p:sldId id="268" r:id="rId11"/>
    <p:sldId id="267" r:id="rId12"/>
    <p:sldId id="265" r:id="rId13"/>
    <p:sldId id="273" r:id="rId14"/>
    <p:sldId id="272" r:id="rId15"/>
    <p:sldId id="276" r:id="rId16"/>
    <p:sldId id="277" r:id="rId17"/>
    <p:sldId id="26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B167B19-B2C9-7F40-A782-D96457DEC9C5}"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B167B19-B2C9-7F40-A782-D96457DEC9C5}"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B167B19-B2C9-7F40-A782-D96457DEC9C5}"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B167B19-B2C9-7F40-A782-D96457DEC9C5}"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B167B19-B2C9-7F40-A782-D96457DEC9C5}"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B167B19-B2C9-7F40-A782-D96457DEC9C5}"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B167B19-B2C9-7F40-A782-D96457DEC9C5}" type="datetimeFigureOut">
              <a:rPr lang="en-US" smtClean="0"/>
              <a:pPr/>
              <a:t>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B167B19-B2C9-7F40-A782-D96457DEC9C5}" type="datetimeFigureOut">
              <a:rPr lang="en-US" smtClean="0"/>
              <a:pPr/>
              <a:t>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67B19-B2C9-7F40-A782-D96457DEC9C5}" type="datetimeFigureOut">
              <a:rPr lang="en-US" smtClean="0"/>
              <a:pPr/>
              <a:t>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B167B19-B2C9-7F40-A782-D96457DEC9C5}"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B167B19-B2C9-7F40-A782-D96457DEC9C5}"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67B19-B2C9-7F40-A782-D96457DEC9C5}" type="datetimeFigureOut">
              <a:rPr lang="en-US" smtClean="0"/>
              <a:pPr/>
              <a:t>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5292B-52AE-1847-997B-0F16B21781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121"/>
            <a:ext cx="7772400" cy="2229146"/>
          </a:xfrm>
          <a:blipFill rotWithShape="1">
            <a:blip r:embed="rId2"/>
            <a:stretch>
              <a:fillRect/>
            </a:stretch>
          </a:blipFill>
        </p:spPr>
        <p:txBody>
          <a:bodyPr>
            <a:normAutofit/>
          </a:bodyPr>
          <a:lstStyle/>
          <a:p>
            <a:r>
              <a:rPr lang="en-US" sz="2000" dirty="0" smtClean="0">
                <a:latin typeface="Lucida Calligraphy"/>
                <a:cs typeface="Lucida Calligraphy"/>
              </a:rPr>
              <a:t>Bound for South Australia 1836</a:t>
            </a:r>
            <a:r>
              <a:rPr lang="en-US" sz="3200" dirty="0" smtClean="0">
                <a:latin typeface="Lucida Calligraphy"/>
                <a:cs typeface="Lucida Calligraphy"/>
              </a:rPr>
              <a:t/>
            </a:r>
            <a:br>
              <a:rPr lang="en-US" sz="3200" dirty="0" smtClean="0">
                <a:latin typeface="Lucida Calligraphy"/>
                <a:cs typeface="Lucida Calligraphy"/>
              </a:rPr>
            </a:br>
            <a:r>
              <a:rPr lang="en-US" sz="3200" dirty="0" smtClean="0">
                <a:latin typeface="Lucida Calligraphy"/>
                <a:cs typeface="Lucida Calligraphy"/>
              </a:rPr>
              <a:t>Fresh Water</a:t>
            </a:r>
            <a:br>
              <a:rPr lang="en-US" sz="3200" dirty="0" smtClean="0">
                <a:latin typeface="Lucida Calligraphy"/>
                <a:cs typeface="Lucida Calligraphy"/>
              </a:rPr>
            </a:br>
            <a:r>
              <a:rPr lang="en-US" sz="3200" dirty="0" smtClean="0">
                <a:latin typeface="Lucida Calligraphy"/>
                <a:cs typeface="Lucida Calligraphy"/>
              </a:rPr>
              <a:t>Week 33</a:t>
            </a:r>
            <a:endParaRPr lang="en-US" sz="3200" dirty="0">
              <a:latin typeface="Lucida Calligraphy"/>
              <a:cs typeface="Lucida Calligraphy"/>
            </a:endParaRPr>
          </a:p>
        </p:txBody>
      </p:sp>
      <p:sp>
        <p:nvSpPr>
          <p:cNvPr id="3" name="Subtitle 2"/>
          <p:cNvSpPr>
            <a:spLocks noGrp="1"/>
          </p:cNvSpPr>
          <p:nvPr>
            <p:ph type="subTitle" idx="1"/>
          </p:nvPr>
        </p:nvSpPr>
        <p:spPr>
          <a:xfrm>
            <a:off x="1371600" y="2904643"/>
            <a:ext cx="6400800" cy="3953357"/>
          </a:xfrm>
        </p:spPr>
        <p:txBody>
          <a:bodyPr>
            <a:normAutofit/>
          </a:bodyPr>
          <a:lstStyle/>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a:solidFill>
                <a:schemeClr val="bg2"/>
              </a:solidFill>
            </a:endParaRPr>
          </a:p>
          <a:p>
            <a:r>
              <a:rPr lang="en-US" sz="1800" dirty="0" smtClean="0">
                <a:solidFill>
                  <a:schemeClr val="bg2"/>
                </a:solidFill>
              </a:rPr>
              <a:t>Self Portrait, Colonel William Light. c.1815. Image courtesy Art Gallery of South Australia</a:t>
            </a:r>
            <a:endParaRPr lang="en-US" sz="1800" dirty="0">
              <a:solidFill>
                <a:schemeClr val="bg2"/>
              </a:solidFill>
            </a:endParaRPr>
          </a:p>
        </p:txBody>
      </p:sp>
      <p:pic>
        <p:nvPicPr>
          <p:cNvPr id="4" name="Picture 3"/>
          <p:cNvPicPr>
            <a:picLocks noChangeAspect="1"/>
          </p:cNvPicPr>
          <p:nvPr/>
        </p:nvPicPr>
        <p:blipFill>
          <a:blip r:embed="rId3"/>
          <a:stretch>
            <a:fillRect/>
          </a:stretch>
        </p:blipFill>
        <p:spPr>
          <a:xfrm>
            <a:off x="3434866" y="2729015"/>
            <a:ext cx="2377894" cy="32425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Thursday 6 October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lstStyle/>
          <a:p>
            <a:pPr>
              <a:buNone/>
            </a:pPr>
            <a:r>
              <a:rPr lang="en-US" sz="2000" dirty="0" smtClean="0"/>
              <a:t>William Light, who arrived in South Australia on board the </a:t>
            </a:r>
            <a:r>
              <a:rPr lang="en-US" sz="2000" i="1" dirty="0" smtClean="0"/>
              <a:t>Rapid</a:t>
            </a:r>
            <a:r>
              <a:rPr lang="en-US" sz="2000" dirty="0" smtClean="0"/>
              <a:t> wrote:</a:t>
            </a:r>
          </a:p>
          <a:p>
            <a:pPr>
              <a:buNone/>
            </a:pPr>
            <a:endParaRPr lang="en-US" sz="2000" i="1" dirty="0" smtClean="0"/>
          </a:p>
          <a:p>
            <a:pPr>
              <a:buNone/>
            </a:pPr>
            <a:r>
              <a:rPr lang="en-US" sz="2000" i="1" dirty="0" smtClean="0"/>
              <a:t>	6 October…At six, got under way to run down the coast, as the native woman on board said there was still a large river more to the southward, which we had passed in coming up…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Thursday 6 October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fontScale="85000" lnSpcReduction="20000"/>
          </a:bodyPr>
          <a:lstStyle/>
          <a:p>
            <a:pPr>
              <a:buNone/>
            </a:pPr>
            <a:r>
              <a:rPr lang="en-US" sz="2200" dirty="0" smtClean="0"/>
              <a:t>William Pullen, who arrived in South Australia on board the </a:t>
            </a:r>
            <a:r>
              <a:rPr lang="en-US" sz="2200" i="1" dirty="0" smtClean="0"/>
              <a:t>Rapid</a:t>
            </a:r>
            <a:r>
              <a:rPr lang="en-US" sz="2200" dirty="0" smtClean="0"/>
              <a:t> wrote: </a:t>
            </a:r>
          </a:p>
          <a:p>
            <a:pPr>
              <a:buNone/>
            </a:pPr>
            <a:endParaRPr lang="en-US" sz="2200" dirty="0" smtClean="0"/>
          </a:p>
          <a:p>
            <a:pPr>
              <a:lnSpc>
                <a:spcPct val="120000"/>
              </a:lnSpc>
              <a:buNone/>
            </a:pPr>
            <a:r>
              <a:rPr lang="en-US" sz="2200" dirty="0" smtClean="0"/>
              <a:t>	</a:t>
            </a:r>
            <a:r>
              <a:rPr lang="en-US" sz="2200" i="1" dirty="0" smtClean="0"/>
              <a:t>Thursday 6</a:t>
            </a:r>
            <a:r>
              <a:rPr lang="en-US" sz="2200" i="1" baseline="30000" dirty="0" smtClean="0"/>
              <a:t>th</a:t>
            </a:r>
            <a:r>
              <a:rPr lang="en-US" sz="2200" i="1" dirty="0" smtClean="0"/>
              <a:t> Weighed &amp; stood down the Gulf about</a:t>
            </a:r>
            <a:br>
              <a:rPr lang="en-US" sz="2200" i="1" dirty="0" smtClean="0"/>
            </a:br>
            <a:r>
              <a:rPr lang="en-US" sz="2200" i="1" dirty="0" smtClean="0"/>
              <a:t>[blank] miles below the last anchorage from the Mast head was</a:t>
            </a:r>
            <a:br>
              <a:rPr lang="en-US" sz="2200" i="1" dirty="0" smtClean="0"/>
            </a:br>
            <a:r>
              <a:rPr lang="en-US" sz="2200" i="1" dirty="0" smtClean="0"/>
              <a:t>observed a stream apparently issuing from the hills and</a:t>
            </a:r>
            <a:br>
              <a:rPr lang="en-US" sz="2200" i="1" dirty="0" smtClean="0"/>
            </a:br>
            <a:r>
              <a:rPr lang="en-US" sz="2200" i="1" dirty="0" smtClean="0"/>
              <a:t>discharging a little below us into the sea. I was immediately</a:t>
            </a:r>
            <a:br>
              <a:rPr lang="en-US" sz="2200" i="1" dirty="0" smtClean="0"/>
            </a:br>
            <a:r>
              <a:rPr lang="en-US" sz="2200" i="1" dirty="0" err="1" smtClean="0"/>
              <a:t>despatched</a:t>
            </a:r>
            <a:r>
              <a:rPr lang="en-US" sz="2200" i="1" dirty="0" smtClean="0"/>
              <a:t> &amp; found it to be small at the mouth but inc-</a:t>
            </a:r>
            <a:br>
              <a:rPr lang="en-US" sz="2200" i="1" dirty="0" smtClean="0"/>
            </a:br>
            <a:r>
              <a:rPr lang="en-US" sz="2200" i="1" dirty="0" smtClean="0"/>
              <a:t>-</a:t>
            </a:r>
            <a:r>
              <a:rPr lang="en-US" sz="2200" i="1" dirty="0" err="1" smtClean="0"/>
              <a:t>reasing</a:t>
            </a:r>
            <a:r>
              <a:rPr lang="en-US" sz="2200" i="1" dirty="0" smtClean="0"/>
              <a:t> in size inland &amp; apparently deep water which</a:t>
            </a:r>
            <a:br>
              <a:rPr lang="en-US" sz="2200" i="1" dirty="0" smtClean="0"/>
            </a:br>
            <a:r>
              <a:rPr lang="en-US" sz="2200" i="1" dirty="0" smtClean="0"/>
              <a:t>I could not ascertain there being a heavy surf on could</a:t>
            </a:r>
            <a:br>
              <a:rPr lang="en-US" sz="2200" i="1" dirty="0" smtClean="0"/>
            </a:br>
            <a:r>
              <a:rPr lang="en-US" sz="2200" i="1" dirty="0" smtClean="0"/>
              <a:t>not get the boat in it is now called the </a:t>
            </a:r>
            <a:r>
              <a:rPr lang="en-US" sz="2200" i="1" dirty="0" err="1" smtClean="0"/>
              <a:t>Onkaparinga</a:t>
            </a:r>
            <a:r>
              <a:rPr lang="en-US" sz="2200" i="1" dirty="0" smtClean="0"/>
              <a:t/>
            </a:r>
            <a:br>
              <a:rPr lang="en-US" sz="2200" i="1" dirty="0" smtClean="0"/>
            </a:br>
            <a:r>
              <a:rPr lang="en-US" sz="2200" i="1" dirty="0" smtClean="0"/>
              <a:t>With every appearance of a Gale apparently not good</a:t>
            </a:r>
            <a:br>
              <a:rPr lang="en-US" sz="2200" i="1" dirty="0" smtClean="0"/>
            </a:br>
            <a:r>
              <a:rPr lang="en-US" sz="2200" i="1" dirty="0" smtClean="0"/>
              <a:t>anchorage so as soon as I reached the </a:t>
            </a:r>
            <a:r>
              <a:rPr lang="en-US" sz="2200" i="1" dirty="0" smtClean="0">
                <a:hlinkClick r:id="rId3" action="ppaction://hlinksldjump"/>
              </a:rPr>
              <a:t>Brig</a:t>
            </a:r>
            <a:r>
              <a:rPr lang="en-US" sz="2200" i="1" dirty="0" smtClean="0"/>
              <a:t> the Colonel</a:t>
            </a:r>
            <a:br>
              <a:rPr lang="en-US" sz="2200" i="1" dirty="0" smtClean="0"/>
            </a:br>
            <a:r>
              <a:rPr lang="en-US" sz="2200" i="1" dirty="0" smtClean="0"/>
              <a:t>bore up for the last anchorage &amp; there rode out a heavy</a:t>
            </a:r>
            <a:br>
              <a:rPr lang="en-US" sz="2200" i="1" dirty="0" smtClean="0"/>
            </a:br>
            <a:r>
              <a:rPr lang="en-US" sz="2200" i="1" dirty="0" smtClean="0"/>
              <a:t>gale not the first one which we had rode out here</a:t>
            </a:r>
            <a:br>
              <a:rPr lang="en-US" sz="2200" i="1" dirty="0" smtClean="0"/>
            </a:br>
            <a:r>
              <a:rPr lang="en-US" sz="2200" i="1" dirty="0" smtClean="0"/>
              <a:t>From the good holding ground it was named Holdfast</a:t>
            </a:r>
            <a:br>
              <a:rPr lang="en-US" sz="2200" i="1" dirty="0" smtClean="0"/>
            </a:br>
            <a:r>
              <a:rPr lang="en-US" sz="2200" i="1" dirty="0" smtClean="0"/>
              <a:t>Bay which it now retains.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Saturday 8 October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fontScale="92500"/>
          </a:bodyPr>
          <a:lstStyle/>
          <a:p>
            <a:pPr>
              <a:buNone/>
            </a:pPr>
            <a:r>
              <a:rPr lang="en-US" sz="2200" dirty="0" err="1" smtClean="0"/>
              <a:t>Dr</a:t>
            </a:r>
            <a:r>
              <a:rPr lang="en-US" sz="2200" dirty="0" smtClean="0"/>
              <a:t> John Woodforde, who arrived in South Australia on board the Rapid wrote:</a:t>
            </a:r>
          </a:p>
          <a:p>
            <a:pPr>
              <a:buNone/>
            </a:pPr>
            <a:endParaRPr lang="en-US" sz="2200" dirty="0" smtClean="0"/>
          </a:p>
          <a:p>
            <a:pPr>
              <a:buNone/>
            </a:pPr>
            <a:r>
              <a:rPr lang="en-US" sz="2200" dirty="0" smtClean="0"/>
              <a:t>	</a:t>
            </a:r>
            <a:r>
              <a:rPr lang="en-US" sz="2200" i="1" dirty="0" smtClean="0"/>
              <a:t>7 p.m. Saturday, 8th October.</a:t>
            </a:r>
            <a:br>
              <a:rPr lang="en-US" sz="2200" i="1" dirty="0" smtClean="0"/>
            </a:br>
            <a:r>
              <a:rPr lang="en-US" sz="2200" i="1" dirty="0" smtClean="0"/>
              <a:t>The wind having moderated a boat was sent off for the women – they had caught no game as they and the dogs were too hungry to hunt – a few roots were the only food they had had. After breakfast </a:t>
            </a:r>
            <a:r>
              <a:rPr lang="en-US" sz="2200" i="1" dirty="0" err="1" smtClean="0"/>
              <a:t>Claughton</a:t>
            </a:r>
            <a:r>
              <a:rPr lang="en-US" sz="2200" i="1" dirty="0" smtClean="0"/>
              <a:t>, Jacob, Pullen and myself landed with our guns and went up the banks of the river in search of wild fowl with which it was actually swarming but they were so wild and wary that we were very unsuccessful only having killed between  us a duck and brace of teal. There are several lagoons, or what we should call marshes in England, in the </a:t>
            </a:r>
            <a:r>
              <a:rPr lang="en-US" sz="2200" i="1" dirty="0" err="1" smtClean="0"/>
              <a:t>neighbourhood</a:t>
            </a:r>
            <a:r>
              <a:rPr lang="en-US" sz="2200" i="1" dirty="0" smtClean="0"/>
              <a:t> of the river, in these wild fowl resort to breed and this is apparently breeding-season as we picked up a cygnet and young duck neither of them fledged. On our return we shot a brace of quails and a beautiful rail resembling our landrail in all but plumage which was much finer…</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Inquiry Questions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a:bodyPr>
          <a:lstStyle/>
          <a:p>
            <a:r>
              <a:rPr lang="en-US" sz="2000" dirty="0" smtClean="0"/>
              <a:t>What strategies does Colonel Light use when looking for evidence of fresh water sources?</a:t>
            </a:r>
          </a:p>
          <a:p>
            <a:pPr>
              <a:buNone/>
            </a:pPr>
            <a:endParaRPr lang="en-US" sz="2000" dirty="0" smtClean="0"/>
          </a:p>
          <a:p>
            <a:r>
              <a:rPr lang="en-US" sz="2000" dirty="0" smtClean="0"/>
              <a:t>Why does Colonel Light consider access to fresh water to be the most important factor in choosing where to establish the colony?</a:t>
            </a:r>
          </a:p>
          <a:p>
            <a:pPr>
              <a:buNone/>
            </a:pPr>
            <a:endParaRPr lang="en-US" sz="2000" dirty="0" smtClean="0"/>
          </a:p>
          <a:p>
            <a:r>
              <a:rPr lang="en-US" sz="2000" dirty="0" smtClean="0"/>
              <a:t>What other factors do Light and his crew consider when selecting a site for the settlement?</a:t>
            </a:r>
          </a:p>
          <a:p>
            <a:pPr>
              <a:buNone/>
            </a:pPr>
            <a:endParaRPr lang="en-US" sz="2000" dirty="0" smtClean="0"/>
          </a:p>
          <a:p>
            <a:r>
              <a:rPr lang="en-US" sz="2000" dirty="0" smtClean="0"/>
              <a:t>Light makes some predictions about rainfall and water supply in South Australia. How do these predictions compare to the current situation in South Australia?</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Images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noFill/>
          <a:effectLst>
            <a:glow rad="101600">
              <a:schemeClr val="bg2">
                <a:alpha val="75000"/>
              </a:schemeClr>
            </a:glow>
          </a:effectLst>
        </p:spPr>
        <p:txBody>
          <a:bodyPr>
            <a:normAutofit lnSpcReduction="10000"/>
          </a:bodyPr>
          <a:lstStyle/>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a:solidFill>
                <a:schemeClr val="bg2"/>
              </a:solidFill>
            </a:endParaRPr>
          </a:p>
          <a:p>
            <a:pPr algn="ctr">
              <a:buNone/>
            </a:pPr>
            <a:r>
              <a:rPr lang="en-US" sz="1800" dirty="0" smtClean="0">
                <a:solidFill>
                  <a:schemeClr val="bg2"/>
                </a:solidFill>
              </a:rPr>
              <a:t>Adelaide &amp; Mt Lofty, </a:t>
            </a:r>
            <a:r>
              <a:rPr lang="en-US" sz="1800" dirty="0" err="1" smtClean="0">
                <a:solidFill>
                  <a:schemeClr val="bg2"/>
                </a:solidFill>
              </a:rPr>
              <a:t>c</a:t>
            </a:r>
            <a:r>
              <a:rPr lang="en-US" sz="1800" dirty="0" smtClean="0">
                <a:solidFill>
                  <a:schemeClr val="bg2"/>
                </a:solidFill>
              </a:rPr>
              <a:t>. 1837 (artist William Light) Image courtesy of the State Library of South Australia</a:t>
            </a:r>
            <a:endParaRPr lang="en-US" sz="1800" dirty="0">
              <a:solidFill>
                <a:schemeClr val="bg2"/>
              </a:solidFill>
            </a:endParaRPr>
          </a:p>
        </p:txBody>
      </p:sp>
      <p:pic>
        <p:nvPicPr>
          <p:cNvPr id="4" name="Picture 3"/>
          <p:cNvPicPr>
            <a:picLocks noChangeAspect="1"/>
          </p:cNvPicPr>
          <p:nvPr/>
        </p:nvPicPr>
        <p:blipFill>
          <a:blip r:embed="rId3"/>
          <a:stretch>
            <a:fillRect/>
          </a:stretch>
        </p:blipFill>
        <p:spPr>
          <a:xfrm>
            <a:off x="2000004" y="1920920"/>
            <a:ext cx="5390861" cy="35849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94441"/>
          </a:xfrm>
          <a:noFill/>
          <a:effectLst>
            <a:glow rad="101600">
              <a:schemeClr val="bg2">
                <a:alpha val="75000"/>
              </a:schemeClr>
            </a:glow>
          </a:effectLst>
        </p:spPr>
        <p:txBody>
          <a:bodyPr>
            <a:normAutofit/>
          </a:bodyPr>
          <a:lstStyle/>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r>
              <a:rPr lang="en-AU" sz="1800" dirty="0">
                <a:solidFill>
                  <a:schemeClr val="bg2"/>
                </a:solidFill>
              </a:rPr>
              <a:t>Second Valley, c. 1838. (artist William Light) SLSA B 7285</a:t>
            </a:r>
            <a:endParaRPr lang="en-US" sz="1800" dirty="0" smtClean="0">
              <a:solidFill>
                <a:schemeClr val="bg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237" y="1291793"/>
            <a:ext cx="4722091" cy="369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73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94441"/>
          </a:xfrm>
          <a:noFill/>
          <a:effectLst>
            <a:glow rad="101600">
              <a:schemeClr val="bg2">
                <a:alpha val="75000"/>
              </a:schemeClr>
            </a:glow>
          </a:effectLst>
        </p:spPr>
        <p:txBody>
          <a:bodyPr>
            <a:normAutofit/>
          </a:bodyPr>
          <a:lstStyle/>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r>
              <a:rPr lang="en-AU" sz="1800" dirty="0">
                <a:solidFill>
                  <a:schemeClr val="bg2"/>
                </a:solidFill>
              </a:rPr>
              <a:t>Courtesy of the State Library of South Australia</a:t>
            </a:r>
          </a:p>
          <a:p>
            <a:pPr algn="ctr">
              <a:buNone/>
            </a:pPr>
            <a:r>
              <a:rPr lang="en-AU" sz="1800" dirty="0">
                <a:solidFill>
                  <a:schemeClr val="bg2"/>
                </a:solidFill>
              </a:rPr>
              <a:t>SLSA B8436 - view at Normanville, 1836</a:t>
            </a:r>
            <a:endParaRPr lang="en-US" sz="1800" dirty="0" smtClean="0">
              <a:solidFill>
                <a:schemeClr val="bg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363" y="1145333"/>
            <a:ext cx="5867099" cy="337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43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Glossary of Terms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a:bodyPr>
          <a:lstStyle/>
          <a:p>
            <a:pPr>
              <a:buNone/>
            </a:pPr>
            <a:r>
              <a:rPr lang="en-US" sz="1550" b="1" dirty="0" smtClean="0"/>
              <a:t>Brig</a:t>
            </a:r>
          </a:p>
          <a:p>
            <a:r>
              <a:rPr lang="en-US" sz="1550" dirty="0" smtClean="0"/>
              <a:t>A sailing vessel with two square-rigged masts.</a:t>
            </a:r>
          </a:p>
          <a:p>
            <a:pPr marL="0" indent="0">
              <a:buNone/>
            </a:pPr>
            <a:r>
              <a:rPr lang="en-US" sz="1550" b="1" dirty="0" smtClean="0"/>
              <a:t>Gig</a:t>
            </a:r>
          </a:p>
          <a:p>
            <a:r>
              <a:rPr lang="en-AU" sz="1550" dirty="0" smtClean="0"/>
              <a:t>A </a:t>
            </a:r>
            <a:r>
              <a:rPr lang="en-AU" sz="1550" dirty="0"/>
              <a:t>light, narrow ship’s boat that could be rowed or sailed.</a:t>
            </a:r>
            <a:endParaRPr lang="en-US" dirty="0"/>
          </a:p>
          <a:p>
            <a:pPr marL="0" indent="0">
              <a:buNone/>
            </a:pPr>
            <a:r>
              <a:rPr lang="en-US" sz="1550" b="1" dirty="0" smtClean="0"/>
              <a:t>Latitude</a:t>
            </a:r>
          </a:p>
          <a:p>
            <a:r>
              <a:rPr lang="en-AU" sz="1550" dirty="0"/>
              <a:t>Latitude is the distance of a point north or south of the equator as measured in degrees. The poles are at 90 degrees north and south.</a:t>
            </a:r>
            <a:endParaRPr lang="en-US" sz="155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Overview</a:t>
            </a:r>
            <a:endParaRPr lang="en-US"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2000" dirty="0"/>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p>
          <a:p>
            <a:pPr marL="0" indent="0">
              <a:buNone/>
            </a:pPr>
            <a:r>
              <a:rPr lang="en-AU" sz="2000" dirty="0"/>
              <a:t>This resource uses the stories from these nine ships as recorded by the passengers and crew in their personal journals.</a:t>
            </a:r>
          </a:p>
          <a:p>
            <a:pPr marL="0" indent="0">
              <a:buNone/>
            </a:pPr>
            <a:endParaRPr lang="en-US" sz="2000" dirty="0"/>
          </a:p>
        </p:txBody>
      </p:sp>
    </p:spTree>
    <p:extLst>
      <p:ext uri="{BB962C8B-B14F-4D97-AF65-F5344CB8AC3E}">
        <p14:creationId xmlns:p14="http://schemas.microsoft.com/office/powerpoint/2010/main" val="2198082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Contents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lstStyle/>
          <a:p>
            <a:r>
              <a:rPr lang="en-AU" dirty="0" smtClean="0">
                <a:cs typeface="Times New Roman" pitchFamily="18" charset="0"/>
                <a:hlinkClick r:id="rId3" action="ppaction://hlinksldjump"/>
              </a:rPr>
              <a:t>Introduction</a:t>
            </a:r>
            <a:endParaRPr lang="en-AU" dirty="0" smtClean="0">
              <a:cs typeface="Times New Roman" pitchFamily="18" charset="0"/>
            </a:endParaRPr>
          </a:p>
          <a:p>
            <a:r>
              <a:rPr lang="en-AU" dirty="0" smtClean="0">
                <a:cs typeface="Times New Roman" pitchFamily="18" charset="0"/>
                <a:hlinkClick r:id="rId4" action="ppaction://hlinksldjump"/>
              </a:rPr>
              <a:t>Journal entries</a:t>
            </a:r>
            <a:endParaRPr lang="en-AU" dirty="0" smtClean="0">
              <a:cs typeface="Times New Roman" pitchFamily="18" charset="0"/>
            </a:endParaRPr>
          </a:p>
          <a:p>
            <a:r>
              <a:rPr lang="en-AU" dirty="0" smtClean="0">
                <a:cs typeface="Times New Roman" pitchFamily="18" charset="0"/>
                <a:hlinkClick r:id="rId5" action="ppaction://hlinksldjump"/>
              </a:rPr>
              <a:t>Inquiry Questions</a:t>
            </a:r>
            <a:endParaRPr lang="en-AU" dirty="0" smtClean="0">
              <a:cs typeface="Times New Roman" pitchFamily="18" charset="0"/>
            </a:endParaRPr>
          </a:p>
          <a:p>
            <a:r>
              <a:rPr lang="en-AU" dirty="0" smtClean="0">
                <a:cs typeface="Times New Roman" pitchFamily="18" charset="0"/>
                <a:hlinkClick r:id="rId6" action="ppaction://hlinksldjump"/>
              </a:rPr>
              <a:t>Relevant images </a:t>
            </a:r>
            <a:endParaRPr lang="en-AU" dirty="0" smtClean="0">
              <a:cs typeface="Times New Roman" pitchFamily="18" charset="0"/>
            </a:endParaRPr>
          </a:p>
          <a:p>
            <a:r>
              <a:rPr lang="en-AU" dirty="0" smtClean="0">
                <a:cs typeface="Times New Roman" pitchFamily="18" charset="0"/>
                <a:hlinkClick r:id="rId7" action="ppaction://hlinksldjump"/>
              </a:rPr>
              <a:t>Glossary of terms</a:t>
            </a:r>
            <a:endParaRPr lang="en-AU" dirty="0" smtClean="0">
              <a:cs typeface="Times New Roman" pitchFamily="18"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Introduction</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a:bodyPr>
          <a:lstStyle/>
          <a:p>
            <a:pPr>
              <a:buNone/>
            </a:pPr>
            <a:r>
              <a:rPr lang="en-US" sz="2000" dirty="0" smtClean="0"/>
              <a:t>This week Colonel Light and his surveying party  search for a suitable place to</a:t>
            </a:r>
          </a:p>
          <a:p>
            <a:pPr>
              <a:buNone/>
            </a:pPr>
            <a:r>
              <a:rPr lang="en-US" sz="2000" dirty="0" smtClean="0"/>
              <a:t>establish the colony in South Australia. They hunt for sources of fresh water</a:t>
            </a:r>
          </a:p>
          <a:p>
            <a:pPr>
              <a:buNone/>
            </a:pPr>
            <a:r>
              <a:rPr lang="en-US" sz="2000" dirty="0" smtClean="0"/>
              <a:t>and think about the best places for people to live, graze animals and grow</a:t>
            </a:r>
          </a:p>
          <a:p>
            <a:pPr>
              <a:buNone/>
            </a:pPr>
            <a:r>
              <a:rPr lang="en-US" sz="2000" dirty="0" smtClean="0"/>
              <a:t>crops. We will join Colonel Light on his expedition and think about the</a:t>
            </a:r>
          </a:p>
          <a:p>
            <a:pPr>
              <a:buNone/>
            </a:pPr>
            <a:r>
              <a:rPr lang="en-US" sz="2000" dirty="0" smtClean="0"/>
              <a:t>significance adequate supplies of fresh water has to the way people live and</a:t>
            </a:r>
          </a:p>
          <a:p>
            <a:pPr>
              <a:buNone/>
            </a:pPr>
            <a:r>
              <a:rPr lang="en-US" sz="2000" dirty="0" smtClean="0"/>
              <a:t>form communities.</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2400" b="1" dirty="0" smtClean="0">
                <a:latin typeface="Lucida Calligraphy"/>
                <a:cs typeface="Lucida Calligraphy"/>
              </a:rPr>
              <a:t/>
            </a:r>
            <a:br>
              <a:rPr lang="en-US" sz="2400" b="1" dirty="0" smtClean="0">
                <a:latin typeface="Lucida Calligraphy"/>
                <a:cs typeface="Lucida Calligraphy"/>
              </a:rPr>
            </a:br>
            <a:r>
              <a:rPr lang="en-US" sz="2400" b="1" dirty="0" smtClean="0">
                <a:latin typeface="Lucida Calligraphy"/>
                <a:cs typeface="Lucida Calligraphy"/>
              </a:rPr>
              <a:t>Journals from settlers in South Australia:</a:t>
            </a:r>
            <a:br>
              <a:rPr lang="en-US" sz="2400" b="1" dirty="0" smtClean="0">
                <a:latin typeface="Lucida Calligraphy"/>
                <a:cs typeface="Lucida Calligraphy"/>
              </a:rPr>
            </a:br>
            <a:r>
              <a:rPr lang="en-US" sz="2400" b="1" dirty="0" smtClean="0">
                <a:latin typeface="Lucida Calligraphy"/>
                <a:cs typeface="Lucida Calligraphy"/>
              </a:rPr>
              <a:t>Monday 3 October 1836</a:t>
            </a:r>
            <a:br>
              <a:rPr lang="en-US" sz="2400" b="1" dirty="0" smtClean="0">
                <a:latin typeface="Lucida Calligraphy"/>
                <a:cs typeface="Lucida Calligraphy"/>
              </a:rPr>
            </a:br>
            <a:endParaRPr lang="en-US" sz="24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fontScale="25000" lnSpcReduction="20000"/>
          </a:bodyPr>
          <a:lstStyle/>
          <a:p>
            <a:pPr>
              <a:buNone/>
            </a:pPr>
            <a:r>
              <a:rPr lang="en-US" sz="8000" dirty="0" smtClean="0"/>
              <a:t>William Light, who arrived in South Australia on board the </a:t>
            </a:r>
            <a:r>
              <a:rPr lang="en-US" sz="8000" i="1" dirty="0" smtClean="0"/>
              <a:t>Rapid</a:t>
            </a:r>
            <a:r>
              <a:rPr lang="en-US" sz="8000" dirty="0" smtClean="0"/>
              <a:t> wrote:</a:t>
            </a:r>
          </a:p>
          <a:p>
            <a:pPr>
              <a:buNone/>
            </a:pPr>
            <a:endParaRPr lang="en-US" sz="8000" i="1" dirty="0" smtClean="0"/>
          </a:p>
          <a:p>
            <a:pPr>
              <a:lnSpc>
                <a:spcPct val="120000"/>
              </a:lnSpc>
              <a:buNone/>
            </a:pPr>
            <a:r>
              <a:rPr lang="en-US" sz="8000" i="1" dirty="0" smtClean="0"/>
              <a:t>	3 October… at nine went on shore to examine the plains. And as two of my officers had said that they saw from the main-top something like a large river, only two miles from us to the southward, I resolved to walk there, and desired </a:t>
            </a:r>
            <a:r>
              <a:rPr lang="en-US" sz="8000" i="1" dirty="0" err="1" smtClean="0"/>
              <a:t>Mr</a:t>
            </a:r>
            <a:r>
              <a:rPr lang="en-US" sz="8000" i="1" dirty="0" smtClean="0"/>
              <a:t> Field to get under way and anchor the </a:t>
            </a:r>
            <a:r>
              <a:rPr lang="en-US" sz="8000" i="1" dirty="0" smtClean="0">
                <a:hlinkClick r:id="rId3" action="ppaction://hlinksldjump"/>
              </a:rPr>
              <a:t>brig</a:t>
            </a:r>
            <a:r>
              <a:rPr lang="en-US" sz="8000" i="1" dirty="0" smtClean="0"/>
              <a:t> at the mouth – as should this prove to be the long-sought-for </a:t>
            </a:r>
            <a:r>
              <a:rPr lang="en-US" sz="8000" i="1" dirty="0" err="1" smtClean="0"/>
              <a:t>harbour</a:t>
            </a:r>
            <a:r>
              <a:rPr lang="en-US" sz="8000" i="1" dirty="0" smtClean="0"/>
              <a:t> of Jones, I could run the </a:t>
            </a:r>
            <a:r>
              <a:rPr lang="en-US" sz="8000" i="1" dirty="0" smtClean="0">
                <a:hlinkClick r:id="rId3" action="ppaction://hlinksldjump"/>
              </a:rPr>
              <a:t>brig</a:t>
            </a:r>
            <a:r>
              <a:rPr lang="en-US" sz="8000" i="1" dirty="0" smtClean="0"/>
              <a:t> in and carry on the survey there. And at this place from the same point, our party consisted of Messrs Pullen, </a:t>
            </a:r>
            <a:r>
              <a:rPr lang="en-US" sz="8000" i="1" dirty="0" err="1" smtClean="0"/>
              <a:t>Claughton</a:t>
            </a:r>
            <a:r>
              <a:rPr lang="en-US" sz="8000" i="1" dirty="0" smtClean="0"/>
              <a:t>, </a:t>
            </a:r>
            <a:r>
              <a:rPr lang="en-US" sz="8000" i="1" dirty="0" err="1" smtClean="0"/>
              <a:t>Woodforde</a:t>
            </a:r>
            <a:r>
              <a:rPr lang="en-US" sz="8000" i="1" dirty="0" smtClean="0"/>
              <a:t>, a gardener named Laws, with a spade, and the </a:t>
            </a:r>
            <a:r>
              <a:rPr lang="en-US" sz="8000" i="1" dirty="0" smtClean="0">
                <a:hlinkClick r:id="rId3" action="ppaction://hlinksldjump"/>
              </a:rPr>
              <a:t>gig’s</a:t>
            </a:r>
            <a:r>
              <a:rPr lang="en-US" sz="8000" i="1" dirty="0" smtClean="0"/>
              <a:t> crew; the latter were desired to pull along shore, and stop at the mouth of the river. Messrs </a:t>
            </a:r>
            <a:r>
              <a:rPr lang="en-US" sz="8000" i="1" dirty="0" err="1" smtClean="0"/>
              <a:t>Claughton</a:t>
            </a:r>
            <a:r>
              <a:rPr lang="en-US" sz="8000" i="1" dirty="0" smtClean="0"/>
              <a:t>, </a:t>
            </a:r>
            <a:r>
              <a:rPr lang="en-US" sz="8000" i="1" dirty="0" err="1" smtClean="0"/>
              <a:t>Woodforde</a:t>
            </a:r>
            <a:r>
              <a:rPr lang="en-US" sz="8000" i="1" dirty="0" smtClean="0"/>
              <a:t> and Laws kept some way inland to examine the soil as they went along, while Pullen and myself kept along the beach. Thus prepared not to miss the river, we proceeded, but about two miles off, we found nothing but a rather wide indenture of the coast, and were also surprised at the </a:t>
            </a:r>
            <a:r>
              <a:rPr lang="en-US" sz="8000" i="1" dirty="0" smtClean="0">
                <a:hlinkClick r:id="rId3" action="ppaction://hlinksldjump"/>
              </a:rPr>
              <a:t>brig’s</a:t>
            </a:r>
            <a:r>
              <a:rPr lang="en-US" sz="8000" i="1" dirty="0" smtClean="0"/>
              <a:t> not anchoring, we therefore walked on about five</a:t>
            </a:r>
          </a:p>
          <a:p>
            <a:pPr>
              <a:lnSpc>
                <a:spcPct val="120000"/>
              </a:lnSpc>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6220003"/>
          </a:xfrm>
          <a:solidFill>
            <a:schemeClr val="bg2"/>
          </a:solidFill>
          <a:effectLst>
            <a:glow rad="101600">
              <a:schemeClr val="bg2">
                <a:alpha val="75000"/>
              </a:schemeClr>
            </a:glow>
          </a:effectLst>
        </p:spPr>
        <p:txBody>
          <a:bodyPr>
            <a:normAutofit/>
          </a:bodyPr>
          <a:lstStyle/>
          <a:p>
            <a:pPr marL="400050" lvl="1" indent="0">
              <a:buNone/>
            </a:pPr>
            <a:r>
              <a:rPr lang="en-AU" sz="2000" i="1" dirty="0"/>
              <a:t>miles further, and finding nothing like a river, returned to where we landed. Mr Field seeing distinctly our movements on shore, came back to the former anchorage – and at four p.m. we all returned on board. I was much gratified at the report Laws gave me of the soil, he being a good judge. It was, he said, excellent, and the further inland he was certain it would be still more so.</a:t>
            </a:r>
            <a:endParaRPr lang="en-US" sz="2000" i="1" dirty="0"/>
          </a:p>
        </p:txBody>
      </p:sp>
    </p:spTree>
    <p:extLst>
      <p:ext uri="{BB962C8B-B14F-4D97-AF65-F5344CB8AC3E}">
        <p14:creationId xmlns:p14="http://schemas.microsoft.com/office/powerpoint/2010/main" val="356819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Tuesday 4 October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a:bodyPr>
          <a:lstStyle/>
          <a:p>
            <a:pPr>
              <a:buNone/>
            </a:pPr>
            <a:r>
              <a:rPr lang="en-US" sz="2000" dirty="0" err="1" smtClean="0"/>
              <a:t>Dr</a:t>
            </a:r>
            <a:r>
              <a:rPr lang="en-US" sz="2000" dirty="0" smtClean="0"/>
              <a:t> John Woodforde, who arrived in South Australia on board the </a:t>
            </a:r>
            <a:r>
              <a:rPr lang="en-US" sz="2000" i="1" dirty="0" smtClean="0"/>
              <a:t>Rapid</a:t>
            </a:r>
            <a:r>
              <a:rPr lang="en-US" sz="2000" dirty="0" smtClean="0"/>
              <a:t> wrote:</a:t>
            </a:r>
          </a:p>
          <a:p>
            <a:pPr>
              <a:buNone/>
            </a:pPr>
            <a:endParaRPr lang="en-US" sz="2000" dirty="0" smtClean="0"/>
          </a:p>
          <a:p>
            <a:pPr>
              <a:buNone/>
            </a:pPr>
            <a:r>
              <a:rPr lang="en-US" sz="2000" dirty="0" smtClean="0"/>
              <a:t>	</a:t>
            </a:r>
            <a:r>
              <a:rPr lang="en-US" sz="2000" i="1" dirty="0" smtClean="0"/>
              <a:t>9 p.m. Tuesday, 4th October.</a:t>
            </a:r>
            <a:br>
              <a:rPr lang="en-US" sz="2000" i="1" dirty="0" smtClean="0"/>
            </a:br>
            <a:r>
              <a:rPr lang="en-US" sz="2000" i="1" dirty="0" smtClean="0"/>
              <a:t>Remained on board all day. Colonel Light has been four miles up the river with which he is much pleased – the water is very good and it abounds with teal and other wild fowl. On the plain to the right of it he discovered several fresh water lagoons some of which are nearly a mile in length. The mouth of the stream is </a:t>
            </a:r>
            <a:r>
              <a:rPr lang="en-US" sz="2000" i="1" dirty="0" smtClean="0">
                <a:hlinkClick r:id="rId3" action="ppaction://hlinksldjump"/>
              </a:rPr>
              <a:t>Lat.</a:t>
            </a:r>
            <a:r>
              <a:rPr lang="en-US" sz="2000" i="1" dirty="0" smtClean="0"/>
              <a:t> 34.59.</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Wednesday 5 October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fontScale="25000" lnSpcReduction="20000"/>
          </a:bodyPr>
          <a:lstStyle/>
          <a:p>
            <a:pPr>
              <a:buNone/>
            </a:pPr>
            <a:r>
              <a:rPr lang="en-US" sz="8000" dirty="0" smtClean="0"/>
              <a:t>William Light, who arrived in South Australia on board the </a:t>
            </a:r>
            <a:r>
              <a:rPr lang="en-US" sz="8000" i="1" dirty="0" smtClean="0"/>
              <a:t>Rapid</a:t>
            </a:r>
            <a:r>
              <a:rPr lang="en-US" sz="8000" dirty="0" smtClean="0"/>
              <a:t> wrote: </a:t>
            </a:r>
          </a:p>
          <a:p>
            <a:pPr>
              <a:buNone/>
            </a:pPr>
            <a:endParaRPr lang="en-US" sz="8000" i="1" dirty="0" smtClean="0"/>
          </a:p>
          <a:p>
            <a:pPr>
              <a:lnSpc>
                <a:spcPct val="120000"/>
              </a:lnSpc>
              <a:buNone/>
            </a:pPr>
            <a:r>
              <a:rPr lang="en-US" sz="8000" i="1" dirty="0" smtClean="0"/>
              <a:t>	5 October-Light breezes and fine. Having much to do in observing several bearings from the ship, for the purpose of constructing my hasty chart of this side of the gulf, I remained at anchor, and sent Messrs </a:t>
            </a:r>
            <a:r>
              <a:rPr lang="en-US" sz="8000" i="1" dirty="0" err="1" smtClean="0"/>
              <a:t>Claughton</a:t>
            </a:r>
            <a:r>
              <a:rPr lang="en-US" sz="8000" i="1" dirty="0" smtClean="0"/>
              <a:t> and Jacob to trace the river up if they could, until they found fresh water in it. At one a.m. these gentlemen returned, and said the river about four miles from the mouth was fresh, it was then a very narrow stream bending to the N.E., and appeared to have its source in the plains-a circumstance that led me to suppose that more of these lagoons existed in that direction; and as every appearance indicated that these lagoons would be dry in summer, I felt convinced that the torrents from the mountains must be the fountain from whence they were now filled. My previous observations at </a:t>
            </a:r>
            <a:r>
              <a:rPr lang="en-US" sz="8000" i="1" dirty="0" err="1" smtClean="0"/>
              <a:t>sea,which</a:t>
            </a:r>
            <a:r>
              <a:rPr lang="en-US" sz="8000" i="1" dirty="0" smtClean="0"/>
              <a:t> I remarked often to </a:t>
            </a:r>
            <a:r>
              <a:rPr lang="en-US" sz="8000" i="1" dirty="0" err="1" smtClean="0"/>
              <a:t>Mr</a:t>
            </a:r>
            <a:r>
              <a:rPr lang="en-US" sz="8000" i="1" dirty="0" smtClean="0"/>
              <a:t> Field before I saw this country, were that all the </a:t>
            </a:r>
            <a:r>
              <a:rPr lang="en-US" sz="8000" i="1" dirty="0" err="1" smtClean="0"/>
              <a:t>vapours</a:t>
            </a:r>
            <a:r>
              <a:rPr lang="en-US" sz="8000" i="1" dirty="0" smtClean="0"/>
              <a:t> from the prevalent south-westerly winds would rest on the mountains here, and that we should, if we could locate this side the</a:t>
            </a:r>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6220003"/>
          </a:xfrm>
          <a:solidFill>
            <a:schemeClr val="bg2"/>
          </a:solidFill>
          <a:effectLst>
            <a:glow rad="101600">
              <a:schemeClr val="bg2">
                <a:alpha val="75000"/>
              </a:schemeClr>
            </a:glow>
          </a:effectLst>
        </p:spPr>
        <p:txBody>
          <a:bodyPr>
            <a:normAutofit/>
          </a:bodyPr>
          <a:lstStyle/>
          <a:p>
            <a:pPr marL="400050" lvl="1" indent="0">
              <a:buNone/>
            </a:pPr>
            <a:r>
              <a:rPr lang="en-AU" sz="2000" i="1" dirty="0"/>
              <a:t>gulf, be never in dread of those droughts so often experienced on the eastern coast of Australia. And I was now fully persuaded by the evidence here shown, as well as the repeated collection of clouds, and rain falling on the hills even at this season of the year.</a:t>
            </a:r>
          </a:p>
          <a:p>
            <a:pPr marL="400050" lvl="1" indent="0">
              <a:buNone/>
            </a:pPr>
            <a:endParaRPr lang="en-US" sz="2000" i="1" dirty="0"/>
          </a:p>
        </p:txBody>
      </p:sp>
    </p:spTree>
    <p:extLst>
      <p:ext uri="{BB962C8B-B14F-4D97-AF65-F5344CB8AC3E}">
        <p14:creationId xmlns:p14="http://schemas.microsoft.com/office/powerpoint/2010/main" val="2039570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TotalTime>
  <Words>455</Words>
  <Application>Microsoft Office PowerPoint</Application>
  <PresentationFormat>On-screen Show (4:3)</PresentationFormat>
  <Paragraphs>112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Bound for South Australia 1836 Fresh Water Week 33</vt:lpstr>
      <vt:lpstr>Overview</vt:lpstr>
      <vt:lpstr>Contents</vt:lpstr>
      <vt:lpstr>Introduction</vt:lpstr>
      <vt:lpstr> Journals from settlers in South Australia: Monday 3 October 1836 </vt:lpstr>
      <vt:lpstr>PowerPoint Presentation</vt:lpstr>
      <vt:lpstr> Tuesday 4 October 1836 </vt:lpstr>
      <vt:lpstr> Wednesday 5 October 1836 </vt:lpstr>
      <vt:lpstr>PowerPoint Presentation</vt:lpstr>
      <vt:lpstr> Thursday 6 October 1836 </vt:lpstr>
      <vt:lpstr> Thursday 6 October 1836 </vt:lpstr>
      <vt:lpstr> Saturday 8 October 1836 </vt:lpstr>
      <vt:lpstr>Inquiry Questions</vt:lpstr>
      <vt:lpstr>Images</vt:lpstr>
      <vt:lpstr>PowerPoint Presentation</vt:lpstr>
      <vt:lpstr>PowerPoint Presentation</vt:lpstr>
      <vt:lpstr>Glossary of Terms</vt:lpstr>
    </vt:vector>
  </TitlesOfParts>
  <Company>University of Adelaide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for South Australia 1836 Fresh Water Week 33</dc:title>
  <dc:creator>Abigail Hutchison</dc:creator>
  <cp:lastModifiedBy>Jonathan Hull</cp:lastModifiedBy>
  <cp:revision>19</cp:revision>
  <dcterms:created xsi:type="dcterms:W3CDTF">2011-10-12T09:36:29Z</dcterms:created>
  <dcterms:modified xsi:type="dcterms:W3CDTF">2012-02-01T05:22:49Z</dcterms:modified>
</cp:coreProperties>
</file>