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57" r:id="rId4"/>
    <p:sldId id="259" r:id="rId5"/>
    <p:sldId id="273" r:id="rId6"/>
    <p:sldId id="272" r:id="rId7"/>
    <p:sldId id="271" r:id="rId8"/>
    <p:sldId id="270" r:id="rId9"/>
    <p:sldId id="279" r:id="rId10"/>
    <p:sldId id="278" r:id="rId11"/>
    <p:sldId id="277" r:id="rId12"/>
    <p:sldId id="276" r:id="rId13"/>
    <p:sldId id="275" r:id="rId14"/>
    <p:sldId id="274" r:id="rId15"/>
    <p:sldId id="285" r:id="rId16"/>
    <p:sldId id="284" r:id="rId17"/>
    <p:sldId id="286" r:id="rId18"/>
    <p:sldId id="283" r:id="rId19"/>
    <p:sldId id="28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9C0FB8C9-E6AA-984D-933B-CDAF695AFA71}"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C0FB8C9-E6AA-984D-933B-CDAF695AFA71}"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C0FB8C9-E6AA-984D-933B-CDAF695AFA71}"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9C0FB8C9-E6AA-984D-933B-CDAF695AFA71}"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9C0FB8C9-E6AA-984D-933B-CDAF695AFA71}" type="datetimeFigureOut">
              <a:rPr lang="en-US" smtClean="0"/>
              <a:pPr/>
              <a:t>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9C0FB8C9-E6AA-984D-933B-CDAF695AFA71}"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9C0FB8C9-E6AA-984D-933B-CDAF695AFA71}" type="datetimeFigureOut">
              <a:rPr lang="en-US" smtClean="0"/>
              <a:pPr/>
              <a:t>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9C0FB8C9-E6AA-984D-933B-CDAF695AFA71}" type="datetimeFigureOut">
              <a:rPr lang="en-US" smtClean="0"/>
              <a:pPr/>
              <a:t>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FB8C9-E6AA-984D-933B-CDAF695AFA71}" type="datetimeFigureOut">
              <a:rPr lang="en-US" smtClean="0"/>
              <a:pPr/>
              <a:t>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C0FB8C9-E6AA-984D-933B-CDAF695AFA71}"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9C0FB8C9-E6AA-984D-933B-CDAF695AFA71}" type="datetimeFigureOut">
              <a:rPr lang="en-US" smtClean="0"/>
              <a:pPr/>
              <a:t>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E0CEA-AB3C-7642-B083-FC4402F84E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FB8C9-E6AA-984D-933B-CDAF695AFA71}" type="datetimeFigureOut">
              <a:rPr lang="en-US" smtClean="0"/>
              <a:pPr/>
              <a:t>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E0CEA-AB3C-7642-B083-FC4402F84E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9728"/>
            <a:ext cx="7772400" cy="2106108"/>
          </a:xfrm>
          <a:blipFill rotWithShape="1">
            <a:blip r:embed="rId2"/>
            <a:stretch>
              <a:fillRect/>
            </a:stretch>
          </a:blipFill>
        </p:spPr>
        <p:txBody>
          <a:bodyPr>
            <a:normAutofit/>
          </a:bodyPr>
          <a:lstStyle/>
          <a:p>
            <a:r>
              <a:rPr lang="en-US" sz="2000" dirty="0" smtClean="0">
                <a:latin typeface="Lucida Calligraphy"/>
                <a:cs typeface="Lucida Calligraphy"/>
              </a:rPr>
              <a:t>Bound for South Australia 1836</a:t>
            </a:r>
            <a:r>
              <a:rPr lang="en-US" sz="2667" dirty="0" smtClean="0">
                <a:latin typeface="Lucida Calligraphy"/>
                <a:cs typeface="Lucida Calligraphy"/>
              </a:rPr>
              <a:t/>
            </a:r>
            <a:br>
              <a:rPr lang="en-US" sz="2667" dirty="0" smtClean="0">
                <a:latin typeface="Lucida Calligraphy"/>
                <a:cs typeface="Lucida Calligraphy"/>
              </a:rPr>
            </a:br>
            <a:r>
              <a:rPr lang="en-US" sz="3200" dirty="0" smtClean="0">
                <a:latin typeface="Lucida Calligraphy"/>
                <a:cs typeface="Lucida Calligraphy"/>
              </a:rPr>
              <a:t>Pastimes</a:t>
            </a:r>
            <a:br>
              <a:rPr lang="en-US" sz="3200" dirty="0" smtClean="0">
                <a:latin typeface="Lucida Calligraphy"/>
                <a:cs typeface="Lucida Calligraphy"/>
              </a:rPr>
            </a:br>
            <a:r>
              <a:rPr lang="en-US" sz="3200" dirty="0" smtClean="0">
                <a:latin typeface="Lucida Calligraphy"/>
                <a:cs typeface="Lucida Calligraphy"/>
              </a:rPr>
              <a:t>Week 35</a:t>
            </a:r>
            <a:endParaRPr lang="en-US" sz="3200" dirty="0">
              <a:latin typeface="Lucida Calligraphy"/>
              <a:cs typeface="Lucida Calligraphy"/>
            </a:endParaRPr>
          </a:p>
        </p:txBody>
      </p:sp>
      <p:sp>
        <p:nvSpPr>
          <p:cNvPr id="3" name="Subtitle 2"/>
          <p:cNvSpPr>
            <a:spLocks noGrp="1"/>
          </p:cNvSpPr>
          <p:nvPr>
            <p:ph type="subTitle" idx="1"/>
          </p:nvPr>
        </p:nvSpPr>
        <p:spPr>
          <a:xfrm>
            <a:off x="1371600" y="2485836"/>
            <a:ext cx="6400800" cy="4372163"/>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730" i="1" dirty="0" smtClean="0">
              <a:solidFill>
                <a:schemeClr val="bg2"/>
              </a:solidFill>
            </a:endParaRPr>
          </a:p>
          <a:p>
            <a:r>
              <a:rPr lang="en-US" sz="1730" i="1" dirty="0" smtClean="0">
                <a:solidFill>
                  <a:schemeClr val="bg2"/>
                </a:solidFill>
              </a:rPr>
              <a:t>Ye Cribbage Club, E. C. Moore</a:t>
            </a:r>
          </a:p>
          <a:p>
            <a:r>
              <a:rPr lang="en-US" sz="1730" i="1" dirty="0" smtClean="0">
                <a:solidFill>
                  <a:schemeClr val="bg2"/>
                </a:solidFill>
              </a:rPr>
              <a:t> Image Courtesy of the National Library of Australia</a:t>
            </a:r>
            <a:endParaRPr lang="en-US" sz="1730" dirty="0" smtClean="0">
              <a:solidFill>
                <a:schemeClr val="bg2"/>
              </a:solidFill>
            </a:endParaRPr>
          </a:p>
        </p:txBody>
      </p:sp>
      <p:pic>
        <p:nvPicPr>
          <p:cNvPr id="4" name="Picture 3"/>
          <p:cNvPicPr>
            <a:picLocks noChangeAspect="1"/>
          </p:cNvPicPr>
          <p:nvPr/>
        </p:nvPicPr>
        <p:blipFill>
          <a:blip r:embed="rId3"/>
          <a:stretch>
            <a:fillRect/>
          </a:stretch>
        </p:blipFill>
        <p:spPr>
          <a:xfrm>
            <a:off x="2291600" y="2769543"/>
            <a:ext cx="4680833" cy="3134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798" y="392821"/>
            <a:ext cx="8327308" cy="6180384"/>
          </a:xfrm>
          <a:solidFill>
            <a:schemeClr val="bg2"/>
          </a:solidFill>
          <a:effectLst>
            <a:glow rad="101600">
              <a:schemeClr val="bg2">
                <a:alpha val="75000"/>
              </a:schemeClr>
            </a:glow>
          </a:effectLst>
        </p:spPr>
        <p:txBody>
          <a:bodyPr>
            <a:noAutofit/>
          </a:bodyPr>
          <a:lstStyle/>
          <a:p>
            <a:pPr lvl="1" algn="l"/>
            <a:r>
              <a:rPr lang="en-US" sz="2000" i="1" dirty="0" smtClean="0">
                <a:solidFill>
                  <a:srgbClr val="000000"/>
                </a:solidFill>
              </a:rPr>
              <a:t>my servant or to do anything for me I was mistaken, to which I replied that it was not my servants’ place any more than mine to clean after his men, and supposing that we had brought no servants on board, how was it to be done then? “Done,” says he; “why, do it yourselves, to be sure.” This was his precise answer, to which I replied that I would not be insulted by anyone, and that if he behaved to me in that manner again I would complain to the captain. “There is the captain,” said he, “on the </a:t>
            </a:r>
            <a:r>
              <a:rPr lang="en-US" sz="2000" i="1" dirty="0" smtClean="0">
                <a:solidFill>
                  <a:srgbClr val="000000"/>
                </a:solidFill>
                <a:hlinkClick r:id="rId2" action="ppaction://hlinksldjump"/>
              </a:rPr>
              <a:t>quarter-deck</a:t>
            </a:r>
            <a:r>
              <a:rPr lang="en-US" sz="2000" i="1" dirty="0" smtClean="0">
                <a:solidFill>
                  <a:srgbClr val="000000"/>
                </a:solidFill>
              </a:rPr>
              <a:t>. Go and complain to him.” If you, Sir, had been there at the time, I would certainly then have made you acquainted with his conduct, as I cannot suppose that you or any gentleman in the cabin would suffer his wife to be insulted. Of course, I related what had passed to Mr. Thomas, and in consequence of Mr. Smith’s refusing to allow such a trifling request as mine to be complied with he forbade his men to assist the crew in any way whatever, which before they had done on all occasions, not only with his sanction, but particular desire, and he always felt a pleasure whenever their services were available in any way. </a:t>
            </a:r>
            <a:r>
              <a:rPr lang="en-AU" sz="2000" i="1" dirty="0">
                <a:solidFill>
                  <a:srgbClr val="000000"/>
                </a:solidFill>
              </a:rPr>
              <a:t>Yesterday morning the same annoyance again occurred from the stores, when a quantity of chaff and straw was left and the same neglect ensued as before with regard to clearing it away. Therefore, when </a:t>
            </a:r>
            <a:r>
              <a:rPr lang="en-AU" sz="2000" i="1" dirty="0" err="1">
                <a:solidFill>
                  <a:srgbClr val="000000"/>
                </a:solidFill>
              </a:rPr>
              <a:t>Mr.</a:t>
            </a:r>
            <a:r>
              <a:rPr lang="en-AU" sz="2000" i="1" dirty="0">
                <a:solidFill>
                  <a:srgbClr val="000000"/>
                </a:solidFill>
              </a:rPr>
              <a:t> Thomas saw his men pulling the rope (for it seems </a:t>
            </a:r>
            <a:r>
              <a:rPr lang="en-AU" sz="2000" i="1" dirty="0" err="1">
                <a:solidFill>
                  <a:srgbClr val="000000"/>
                </a:solidFill>
              </a:rPr>
              <a:t>Mr.</a:t>
            </a:r>
            <a:r>
              <a:rPr lang="en-AU" sz="2000" i="1" dirty="0">
                <a:solidFill>
                  <a:srgbClr val="000000"/>
                </a:solidFill>
              </a:rPr>
              <a:t> Smith had asked them if they meant to mind what </a:t>
            </a:r>
            <a:endParaRPr lang="en-US" sz="2000" i="1"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798" y="301163"/>
            <a:ext cx="8327308" cy="6272042"/>
          </a:xfrm>
          <a:solidFill>
            <a:schemeClr val="bg2"/>
          </a:solidFill>
          <a:effectLst>
            <a:glow rad="101600">
              <a:schemeClr val="bg2">
                <a:alpha val="75000"/>
              </a:schemeClr>
            </a:glow>
          </a:effectLst>
        </p:spPr>
        <p:txBody>
          <a:bodyPr>
            <a:normAutofit/>
          </a:bodyPr>
          <a:lstStyle/>
          <a:p>
            <a:pPr lvl="1" algn="l"/>
            <a:r>
              <a:rPr lang="en-US" sz="2000" i="1" dirty="0" smtClean="0">
                <a:solidFill>
                  <a:srgbClr val="000000"/>
                </a:solidFill>
              </a:rPr>
              <a:t>that foolish man said), he again forbade them, which he would not have done, notwithstanding his previous orders, could we be treated with common civility. But Mr. Smith has taken every opportunity to annoy and insult the passengers in this part of the vessel from the day we embarked to the present time. As another instance of his discourteous </a:t>
            </a:r>
            <a:r>
              <a:rPr lang="en-US" sz="2000" i="1" dirty="0" err="1" smtClean="0">
                <a:solidFill>
                  <a:srgbClr val="000000"/>
                </a:solidFill>
              </a:rPr>
              <a:t>behaviour</a:t>
            </a:r>
            <a:r>
              <a:rPr lang="en-US" sz="2000" i="1" dirty="0" smtClean="0">
                <a:solidFill>
                  <a:srgbClr val="000000"/>
                </a:solidFill>
              </a:rPr>
              <a:t> last night he prohibited the cook from baking any more bread for the </a:t>
            </a:r>
            <a:r>
              <a:rPr lang="en-US" sz="2000" i="1" dirty="0" smtClean="0">
                <a:solidFill>
                  <a:srgbClr val="000000"/>
                </a:solidFill>
                <a:hlinkClick r:id="rId2" action="ppaction://hlinksldjump"/>
              </a:rPr>
              <a:t>intermediate berths</a:t>
            </a:r>
            <a:r>
              <a:rPr lang="en-US" sz="2000" i="1" dirty="0" smtClean="0">
                <a:solidFill>
                  <a:srgbClr val="000000"/>
                </a:solidFill>
              </a:rPr>
              <a:t>, a luxury which we have seldom enjoyed since we came on board, but there being two loaves in the oven at the time, one belonging to me and the other to Mrs. Lewis, he compelled the cook to turn them out half-baked, and, of course, spoiled; but as there can be no reason why others should suffer on my account, and as I consider myself more especially the party aggrieved, I have taken upon myself to state these particulars, and now appeal to your justice as commander of this vessel and to your generosity as a man whether you will suffer such conduct to pass unnoticed. I am, Sir, your obedient servant, MARY THOMAS.</a:t>
            </a:r>
          </a:p>
          <a:p>
            <a:pPr lvl="1" algn="l"/>
            <a:r>
              <a:rPr lang="en-AU" sz="2000" i="1" dirty="0">
                <a:solidFill>
                  <a:srgbClr val="000000"/>
                </a:solidFill>
              </a:rPr>
              <a:t>This letter was politely answered by Captain Duff assuring me that I did him justice in assuming that he would not knowingly suffer anyone on board the vessel to be uncivilly treated while he had the command of it, and that he would take care that there would be no cause for complaint </a:t>
            </a:r>
            <a:endParaRPr lang="en-US" sz="2000" i="1"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798" y="379727"/>
            <a:ext cx="8327308" cy="6193478"/>
          </a:xfrm>
          <a:solidFill>
            <a:schemeClr val="bg2"/>
          </a:solidFill>
          <a:effectLst>
            <a:glow rad="101600">
              <a:schemeClr val="bg2">
                <a:alpha val="75000"/>
              </a:schemeClr>
            </a:glow>
          </a:effectLst>
        </p:spPr>
        <p:txBody>
          <a:bodyPr>
            <a:normAutofit/>
          </a:bodyPr>
          <a:lstStyle/>
          <a:p>
            <a:pPr lvl="1" algn="l"/>
            <a:r>
              <a:rPr lang="en-US" sz="2000" i="1" dirty="0" smtClean="0">
                <a:solidFill>
                  <a:srgbClr val="000000"/>
                </a:solidFill>
              </a:rPr>
              <a:t>in future. Whether Mr. Smith received a reprimand or not I do not know, but the next morning, to my surprise, he inquired if I wished first to go on deck, and added that the ladder would be replaced as soon as possible. From that day his churlishness seemed in a great measure to have left him, at least as far as the passengers were concerned, for I am not aware of anything unpleasant occurring afterwards to the end of the voyage.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fontScale="90000"/>
          </a:bodyPr>
          <a:lstStyle/>
          <a:p>
            <a:r>
              <a:rPr lang="en-US" sz="3600" b="1" dirty="0" smtClean="0">
                <a:solidFill>
                  <a:srgbClr val="000000"/>
                </a:solidFill>
                <a:latin typeface="Lucida Calligraphy"/>
                <a:cs typeface="Lucida Calligraphy"/>
              </a:rPr>
              <a:t/>
            </a:r>
            <a:br>
              <a:rPr lang="en-US" sz="3600" b="1" dirty="0" smtClean="0">
                <a:solidFill>
                  <a:srgbClr val="000000"/>
                </a:solidFill>
                <a:latin typeface="Lucida Calligraphy"/>
                <a:cs typeface="Lucida Calligraphy"/>
              </a:rPr>
            </a:br>
            <a:r>
              <a:rPr lang="en-US" sz="3600" b="1" dirty="0" smtClean="0">
                <a:solidFill>
                  <a:srgbClr val="000000"/>
                </a:solidFill>
                <a:latin typeface="Lucida Calligraphy"/>
                <a:cs typeface="Lucida Calligraphy"/>
              </a:rPr>
              <a:t>Friday 21 October 1836</a:t>
            </a:r>
            <a:br>
              <a:rPr lang="en-US" sz="3600" b="1" dirty="0" smtClean="0">
                <a:solidFill>
                  <a:srgbClr val="000000"/>
                </a:solidFill>
                <a:latin typeface="Lucida Calligraphy"/>
                <a:cs typeface="Lucida Calligraphy"/>
              </a:rPr>
            </a:br>
            <a:endParaRPr lang="en-US" sz="36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rmAutofit/>
          </a:bodyPr>
          <a:lstStyle/>
          <a:p>
            <a:pPr algn="l"/>
            <a:r>
              <a:rPr lang="en-US" sz="2000" dirty="0" smtClean="0">
                <a:solidFill>
                  <a:srgbClr val="000000"/>
                </a:solidFill>
              </a:rPr>
              <a:t>Robert Gouger, on board the </a:t>
            </a:r>
            <a:r>
              <a:rPr lang="en-US" sz="2000" i="1" dirty="0" err="1" smtClean="0">
                <a:solidFill>
                  <a:srgbClr val="000000"/>
                </a:solidFill>
              </a:rPr>
              <a:t>Africaine</a:t>
            </a:r>
            <a:r>
              <a:rPr lang="en-US" sz="2000" dirty="0" smtClean="0">
                <a:solidFill>
                  <a:srgbClr val="000000"/>
                </a:solidFill>
              </a:rPr>
              <a:t> wrote: </a:t>
            </a:r>
          </a:p>
          <a:p>
            <a:pPr algn="l"/>
            <a:endParaRPr lang="en-US" sz="2000" i="1" dirty="0" smtClean="0">
              <a:solidFill>
                <a:srgbClr val="000000"/>
              </a:solidFill>
            </a:endParaRPr>
          </a:p>
          <a:p>
            <a:pPr lvl="1" algn="l"/>
            <a:r>
              <a:rPr lang="en-US" sz="2000" i="1" dirty="0" err="1" smtClean="0">
                <a:solidFill>
                  <a:srgbClr val="000000"/>
                </a:solidFill>
              </a:rPr>
              <a:t>Oct</a:t>
            </a:r>
            <a:r>
              <a:rPr lang="en-US" sz="2000" i="1" baseline="30000" dirty="0" err="1" smtClean="0">
                <a:solidFill>
                  <a:srgbClr val="000000"/>
                </a:solidFill>
              </a:rPr>
              <a:t>r</a:t>
            </a:r>
            <a:r>
              <a:rPr lang="en-US" sz="2000" i="1" dirty="0" smtClean="0">
                <a:solidFill>
                  <a:srgbClr val="000000"/>
                </a:solidFill>
              </a:rPr>
              <a:t> 21</a:t>
            </a:r>
            <a:r>
              <a:rPr lang="en-US" sz="2000" i="1" baseline="30000" dirty="0" smtClean="0">
                <a:solidFill>
                  <a:srgbClr val="000000"/>
                </a:solidFill>
              </a:rPr>
              <a:t>st</a:t>
            </a:r>
            <a:r>
              <a:rPr lang="en-US" sz="2000" i="1" dirty="0" smtClean="0">
                <a:solidFill>
                  <a:srgbClr val="000000"/>
                </a:solidFill>
              </a:rPr>
              <a:t> During the last week the weather has been squally &amp; cold, sometimes 42E on the deck; several times the ship having been under </a:t>
            </a:r>
            <a:r>
              <a:rPr lang="en-US" sz="2000" i="1" dirty="0" smtClean="0">
                <a:solidFill>
                  <a:srgbClr val="000000"/>
                </a:solidFill>
                <a:hlinkClick r:id="rId3" action="ppaction://hlinksldjump"/>
              </a:rPr>
              <a:t>reef</a:t>
            </a:r>
            <a:r>
              <a:rPr lang="en-US" sz="2000" i="1" dirty="0" smtClean="0">
                <a:solidFill>
                  <a:srgbClr val="000000"/>
                </a:solidFill>
              </a:rPr>
              <a:t>-top sails, and our windows furnished with </a:t>
            </a:r>
            <a:r>
              <a:rPr lang="en-US" sz="2000" i="1" dirty="0" smtClean="0">
                <a:solidFill>
                  <a:srgbClr val="000000"/>
                </a:solidFill>
                <a:hlinkClick r:id="rId4" action="ppaction://hlinksldjump"/>
              </a:rPr>
              <a:t>dead lights</a:t>
            </a:r>
            <a:r>
              <a:rPr lang="en-US" sz="2000" i="1" dirty="0" smtClean="0">
                <a:solidFill>
                  <a:srgbClr val="000000"/>
                </a:solidFill>
              </a:rPr>
              <a:t>. The distance however these winds have driven us is remarkable; during the last 6 days we have sailed in a direct line to the Colony 1221 miles! a run exceeding any which Cap</a:t>
            </a:r>
            <a:r>
              <a:rPr lang="en-US" sz="2000" i="1" baseline="30000" dirty="0" smtClean="0">
                <a:solidFill>
                  <a:srgbClr val="000000"/>
                </a:solidFill>
              </a:rPr>
              <a:t>t</a:t>
            </a:r>
            <a:r>
              <a:rPr lang="en-US" sz="2000" i="1" dirty="0" smtClean="0">
                <a:solidFill>
                  <a:srgbClr val="000000"/>
                </a:solidFill>
              </a:rPr>
              <a:t> Duff states he has ever before had.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fontScale="90000"/>
          </a:bodyPr>
          <a:lstStyle/>
          <a:p>
            <a:r>
              <a:rPr lang="en-US" sz="3600" b="1" dirty="0" smtClean="0">
                <a:solidFill>
                  <a:srgbClr val="000000"/>
                </a:solidFill>
                <a:latin typeface="Lucida Calligraphy"/>
                <a:cs typeface="Lucida Calligraphy"/>
              </a:rPr>
              <a:t/>
            </a:r>
            <a:br>
              <a:rPr lang="en-US" sz="3600" b="1" dirty="0" smtClean="0">
                <a:solidFill>
                  <a:srgbClr val="000000"/>
                </a:solidFill>
                <a:latin typeface="Lucida Calligraphy"/>
                <a:cs typeface="Lucida Calligraphy"/>
              </a:rPr>
            </a:br>
            <a:r>
              <a:rPr lang="en-US" sz="3600" b="1" dirty="0" smtClean="0">
                <a:solidFill>
                  <a:srgbClr val="000000"/>
                </a:solidFill>
                <a:latin typeface="Lucida Calligraphy"/>
                <a:cs typeface="Lucida Calligraphy"/>
              </a:rPr>
              <a:t>Saturday 22 October 1836</a:t>
            </a:r>
            <a:br>
              <a:rPr lang="en-US" sz="3600" b="1" dirty="0" smtClean="0">
                <a:solidFill>
                  <a:srgbClr val="000000"/>
                </a:solidFill>
                <a:latin typeface="Lucida Calligraphy"/>
                <a:cs typeface="Lucida Calligraphy"/>
              </a:rPr>
            </a:br>
            <a:endParaRPr lang="en-US" sz="36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rmAutofit/>
          </a:bodyPr>
          <a:lstStyle/>
          <a:p>
            <a:pPr algn="l"/>
            <a:r>
              <a:rPr lang="en-US" sz="2000" dirty="0" smtClean="0">
                <a:solidFill>
                  <a:srgbClr val="000000"/>
                </a:solidFill>
              </a:rPr>
              <a:t>Young Bingham Hutchinson, on board the </a:t>
            </a:r>
            <a:r>
              <a:rPr lang="en-US" sz="2000" i="1" dirty="0" smtClean="0">
                <a:solidFill>
                  <a:srgbClr val="000000"/>
                </a:solidFill>
              </a:rPr>
              <a:t>Buffalo</a:t>
            </a:r>
            <a:r>
              <a:rPr lang="en-US" sz="2000" dirty="0" smtClean="0">
                <a:solidFill>
                  <a:srgbClr val="000000"/>
                </a:solidFill>
              </a:rPr>
              <a:t> wrote: </a:t>
            </a:r>
          </a:p>
          <a:p>
            <a:pPr algn="l"/>
            <a:endParaRPr lang="en-US" sz="2000" dirty="0" smtClean="0">
              <a:solidFill>
                <a:srgbClr val="000000"/>
              </a:solidFill>
            </a:endParaRPr>
          </a:p>
          <a:p>
            <a:pPr lvl="1" algn="l"/>
            <a:r>
              <a:rPr lang="en-US" sz="2000" i="1" dirty="0" smtClean="0">
                <a:solidFill>
                  <a:srgbClr val="000000"/>
                </a:solidFill>
              </a:rPr>
              <a:t>Saturday, </a:t>
            </a:r>
            <a:r>
              <a:rPr lang="en-US" sz="2000" i="1" dirty="0" err="1" smtClean="0">
                <a:solidFill>
                  <a:srgbClr val="000000"/>
                </a:solidFill>
              </a:rPr>
              <a:t>Oct</a:t>
            </a:r>
            <a:r>
              <a:rPr lang="en-US" sz="2000" i="1" baseline="30000" dirty="0" err="1" smtClean="0">
                <a:solidFill>
                  <a:srgbClr val="000000"/>
                </a:solidFill>
              </a:rPr>
              <a:t>r</a:t>
            </a:r>
            <a:r>
              <a:rPr lang="en-US" sz="2000" i="1" dirty="0" smtClean="0">
                <a:solidFill>
                  <a:srgbClr val="000000"/>
                </a:solidFill>
              </a:rPr>
              <a:t> 22. Light winds &amp; hazy. Head E.S.E. Wind N.N.E.</a:t>
            </a:r>
            <a:br>
              <a:rPr lang="en-US" sz="2000" i="1" dirty="0" smtClean="0">
                <a:solidFill>
                  <a:srgbClr val="000000"/>
                </a:solidFill>
              </a:rPr>
            </a:br>
            <a:r>
              <a:rPr lang="en-US" sz="2000" i="1" dirty="0" smtClean="0">
                <a:solidFill>
                  <a:srgbClr val="000000"/>
                </a:solidFill>
              </a:rPr>
              <a:t>Miles run, 124 + 8122 = 8246. </a:t>
            </a:r>
            <a:r>
              <a:rPr lang="en-US" sz="2000" i="1" dirty="0" smtClean="0">
                <a:solidFill>
                  <a:srgbClr val="000000"/>
                </a:solidFill>
                <a:hlinkClick r:id="rId3" action="ppaction://hlinksldjump"/>
              </a:rPr>
              <a:t>Lat</a:t>
            </a:r>
            <a:r>
              <a:rPr lang="en-US" sz="2000" i="1" baseline="30000" dirty="0" smtClean="0">
                <a:solidFill>
                  <a:srgbClr val="000000"/>
                </a:solidFill>
                <a:hlinkClick r:id="rId3" action="ppaction://hlinksldjump"/>
              </a:rPr>
              <a:t>e</a:t>
            </a:r>
            <a:r>
              <a:rPr lang="en-US" sz="2000" i="1" dirty="0" smtClean="0">
                <a:solidFill>
                  <a:srgbClr val="000000"/>
                </a:solidFill>
              </a:rPr>
              <a:t> 34E26′ S</a:t>
            </a:r>
            <a:r>
              <a:rPr lang="en-US" sz="2000" i="1" baseline="30000" dirty="0" smtClean="0">
                <a:solidFill>
                  <a:srgbClr val="000000"/>
                </a:solidFill>
              </a:rPr>
              <a:t>o</a:t>
            </a:r>
            <a:r>
              <a:rPr lang="en-US" sz="2000" i="1" dirty="0" smtClean="0">
                <a:solidFill>
                  <a:srgbClr val="000000"/>
                </a:solidFill>
              </a:rPr>
              <a:t>. </a:t>
            </a:r>
            <a:r>
              <a:rPr lang="en-US" sz="2000" i="1" dirty="0" err="1" smtClean="0">
                <a:solidFill>
                  <a:srgbClr val="000000"/>
                </a:solidFill>
                <a:hlinkClick r:id="rId3" action="ppaction://hlinksldjump"/>
              </a:rPr>
              <a:t>Long</a:t>
            </a:r>
            <a:r>
              <a:rPr lang="en-US" sz="2000" i="1" baseline="30000" dirty="0" err="1" smtClean="0">
                <a:solidFill>
                  <a:srgbClr val="000000"/>
                </a:solidFill>
                <a:hlinkClick r:id="rId3" action="ppaction://hlinksldjump"/>
              </a:rPr>
              <a:t>e</a:t>
            </a:r>
            <a:r>
              <a:rPr lang="en-US" sz="2000" i="1" dirty="0" smtClean="0">
                <a:solidFill>
                  <a:srgbClr val="000000"/>
                </a:solidFill>
              </a:rPr>
              <a:t> 18E13′ W</a:t>
            </a:r>
            <a:r>
              <a:rPr lang="en-US" sz="2000" i="1" baseline="30000" dirty="0" smtClean="0">
                <a:solidFill>
                  <a:srgbClr val="000000"/>
                </a:solidFill>
              </a:rPr>
              <a:t>t</a:t>
            </a:r>
            <a:r>
              <a:rPr lang="en-US" sz="2000" i="1" dirty="0" smtClean="0">
                <a:solidFill>
                  <a:srgbClr val="000000"/>
                </a:solidFill>
              </a:rPr>
              <a:t>.</a:t>
            </a:r>
            <a:br>
              <a:rPr lang="en-US" sz="2000" i="1" dirty="0" smtClean="0">
                <a:solidFill>
                  <a:srgbClr val="000000"/>
                </a:solidFill>
              </a:rPr>
            </a:br>
            <a:r>
              <a:rPr lang="en-US" sz="2000" i="1" dirty="0" smtClean="0">
                <a:solidFill>
                  <a:srgbClr val="000000"/>
                </a:solidFill>
              </a:rPr>
              <a:t>P.M. Light winds &amp; hazy </a:t>
            </a:r>
            <a:r>
              <a:rPr lang="en-US" sz="2000" i="1" dirty="0" err="1" smtClean="0">
                <a:solidFill>
                  <a:srgbClr val="000000"/>
                </a:solidFill>
              </a:rPr>
              <a:t>w</a:t>
            </a:r>
            <a:r>
              <a:rPr lang="en-US" sz="2000" i="1" baseline="30000" dirty="0" err="1" smtClean="0">
                <a:solidFill>
                  <a:srgbClr val="000000"/>
                </a:solidFill>
              </a:rPr>
              <a:t>r</a:t>
            </a:r>
            <a:r>
              <a:rPr lang="en-US" sz="2000" i="1" dirty="0" smtClean="0">
                <a:solidFill>
                  <a:srgbClr val="000000"/>
                </a:solidFill>
              </a:rPr>
              <a:t>. Lowered the cutter to pick up two</a:t>
            </a:r>
            <a:br>
              <a:rPr lang="en-US" sz="2000" i="1" dirty="0" smtClean="0">
                <a:solidFill>
                  <a:srgbClr val="000000"/>
                </a:solidFill>
              </a:rPr>
            </a:br>
            <a:r>
              <a:rPr lang="en-US" sz="2000" i="1" dirty="0" smtClean="0">
                <a:solidFill>
                  <a:srgbClr val="000000"/>
                </a:solidFill>
              </a:rPr>
              <a:t>Mother Carey’s chickens, &amp; a Cape pigeon which had been</a:t>
            </a:r>
            <a:br>
              <a:rPr lang="en-US" sz="2000" i="1" dirty="0" smtClean="0">
                <a:solidFill>
                  <a:srgbClr val="000000"/>
                </a:solidFill>
              </a:rPr>
            </a:br>
            <a:r>
              <a:rPr lang="en-US" sz="2000" i="1" dirty="0" smtClean="0">
                <a:solidFill>
                  <a:srgbClr val="000000"/>
                </a:solidFill>
              </a:rPr>
              <a:t>shot: the albatross was too strong to be affected by the shot.</a:t>
            </a:r>
            <a:br>
              <a:rPr lang="en-US" sz="2000" i="1" dirty="0" smtClean="0">
                <a:solidFill>
                  <a:srgbClr val="000000"/>
                </a:solidFill>
              </a:rPr>
            </a:br>
            <a:r>
              <a:rPr lang="en-US" sz="2000" i="1" dirty="0" smtClean="0">
                <a:solidFill>
                  <a:srgbClr val="000000"/>
                </a:solidFill>
                <a:hlinkClick r:id="rId4" action="ppaction://hlinksldjump"/>
              </a:rPr>
              <a:t>Quadrilles</a:t>
            </a:r>
            <a:r>
              <a:rPr lang="en-US" sz="2000" i="1" dirty="0" smtClean="0">
                <a:solidFill>
                  <a:srgbClr val="000000"/>
                </a:solidFill>
              </a:rPr>
              <a:t> &amp; a country dance on</a:t>
            </a:r>
            <a:r>
              <a:rPr lang="en-US" sz="2000" b="1" i="1" dirty="0" smtClean="0">
                <a:solidFill>
                  <a:srgbClr val="000000"/>
                </a:solidFill>
              </a:rPr>
              <a:t> </a:t>
            </a:r>
            <a:r>
              <a:rPr lang="en-US" sz="2000" i="1" dirty="0" smtClean="0">
                <a:solidFill>
                  <a:srgbClr val="000000"/>
                </a:solidFill>
              </a:rPr>
              <a:t>the </a:t>
            </a:r>
            <a:r>
              <a:rPr lang="en-US" sz="2000" i="1" dirty="0" smtClean="0">
                <a:solidFill>
                  <a:srgbClr val="000000"/>
                </a:solidFill>
                <a:hlinkClick r:id="rId4" action="ppaction://hlinksldjump"/>
              </a:rPr>
              <a:t>poop</a:t>
            </a:r>
            <a:r>
              <a:rPr lang="en-US" sz="2000" i="1" dirty="0" smtClean="0">
                <a:solidFill>
                  <a:srgbClr val="000000"/>
                </a:solidFill>
              </a:rPr>
              <a:t> until 8 P.M.</a:t>
            </a:r>
            <a:endParaRPr lang="en-US" sz="1600" i="1" dirty="0" smtClean="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a:bodyPr>
          <a:lstStyle/>
          <a:p>
            <a:r>
              <a:rPr lang="en-US" sz="3600" dirty="0" smtClean="0">
                <a:latin typeface="Lucida Calligraphy"/>
                <a:cs typeface="Lucida Calligraphy"/>
              </a:rPr>
              <a:t>Inquiry Questions</a:t>
            </a:r>
            <a:endParaRPr lang="en-US" sz="36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Autofit/>
          </a:bodyPr>
          <a:lstStyle/>
          <a:p>
            <a:pPr marL="342900" indent="-342900" algn="l">
              <a:buFont typeface="Arial" pitchFamily="34" charset="0"/>
              <a:buChar char="•"/>
            </a:pPr>
            <a:r>
              <a:rPr lang="en-US" sz="2000" dirty="0" smtClean="0">
                <a:solidFill>
                  <a:schemeClr val="tx1"/>
                </a:solidFill>
              </a:rPr>
              <a:t>What did the crew and passengers do to pass the time onboard?</a:t>
            </a:r>
          </a:p>
          <a:p>
            <a:pPr algn="l"/>
            <a:endParaRPr lang="en-US" sz="2000" dirty="0">
              <a:solidFill>
                <a:schemeClr val="tx1"/>
              </a:solidFill>
            </a:endParaRPr>
          </a:p>
          <a:p>
            <a:pPr marL="342900" indent="-342900" algn="l">
              <a:buFont typeface="Arial" pitchFamily="34" charset="0"/>
              <a:buChar char="•"/>
            </a:pPr>
            <a:r>
              <a:rPr lang="en-US" sz="2000" dirty="0" smtClean="0">
                <a:solidFill>
                  <a:schemeClr val="tx1"/>
                </a:solidFill>
              </a:rPr>
              <a:t>How did the size of the ship affect the ways people occupied themselves onboard?</a:t>
            </a:r>
          </a:p>
          <a:p>
            <a:pPr algn="l"/>
            <a:endParaRPr lang="en-US" sz="2000" dirty="0" smtClean="0">
              <a:solidFill>
                <a:schemeClr val="tx1"/>
              </a:solidFill>
            </a:endParaRPr>
          </a:p>
          <a:p>
            <a:pPr marL="342900" indent="-342900" algn="l">
              <a:buFont typeface="Arial" pitchFamily="34" charset="0"/>
              <a:buChar char="•"/>
            </a:pPr>
            <a:r>
              <a:rPr lang="en-US" sz="2000" dirty="0" smtClean="0">
                <a:solidFill>
                  <a:schemeClr val="tx1"/>
                </a:solidFill>
              </a:rPr>
              <a:t>How did pastime activities differ between passengers of different ages, genders and social class?</a:t>
            </a:r>
          </a:p>
          <a:p>
            <a:pPr marL="342900" indent="-342900" algn="l">
              <a:buFont typeface="Arial" pitchFamily="34" charset="0"/>
              <a:buChar char="•"/>
            </a:pPr>
            <a:endParaRPr lang="en-US" sz="2000" dirty="0" smtClean="0">
              <a:solidFill>
                <a:schemeClr val="tx1"/>
              </a:solidFill>
            </a:endParaRPr>
          </a:p>
          <a:p>
            <a:pPr marL="342900" indent="-342900" algn="l">
              <a:buFont typeface="Arial" pitchFamily="34" charset="0"/>
              <a:buChar char="•"/>
            </a:pPr>
            <a:r>
              <a:rPr lang="en-US" sz="2000" dirty="0" smtClean="0">
                <a:solidFill>
                  <a:schemeClr val="tx1"/>
                </a:solidFill>
              </a:rPr>
              <a:t>Who made the decisions about the activities that were held onboard?</a:t>
            </a:r>
          </a:p>
          <a:p>
            <a:pPr algn="l"/>
            <a:endParaRPr lang="en-US" sz="2000" dirty="0" smtClean="0">
              <a:solidFill>
                <a:schemeClr val="tx1"/>
              </a:solidFill>
            </a:endParaRPr>
          </a:p>
          <a:p>
            <a:pPr marL="342900" indent="-342900" algn="l">
              <a:buFont typeface="Arial" pitchFamily="34" charset="0"/>
              <a:buChar char="•"/>
            </a:pPr>
            <a:r>
              <a:rPr lang="en-US" sz="2000" dirty="0" smtClean="0">
                <a:solidFill>
                  <a:schemeClr val="tx1"/>
                </a:solidFill>
              </a:rPr>
              <a:t>How did the activities / pastimes differ between the ships?</a:t>
            </a:r>
            <a:endParaRPr lang="en-US" sz="20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a:bodyPr>
          <a:lstStyle/>
          <a:p>
            <a:r>
              <a:rPr lang="en-US" sz="3600" dirty="0" smtClean="0">
                <a:latin typeface="Lucida Calligraphy"/>
                <a:cs typeface="Lucida Calligraphy"/>
              </a:rPr>
              <a:t>Images</a:t>
            </a:r>
            <a:endParaRPr lang="en-US" sz="3600" dirty="0">
              <a:latin typeface="Lucida Calligraphy"/>
              <a:cs typeface="Lucida Calligraphy"/>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891" y="2024205"/>
            <a:ext cx="4648200" cy="304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81018" y="5514109"/>
            <a:ext cx="5477164" cy="369332"/>
          </a:xfrm>
          <a:prstGeom prst="rect">
            <a:avLst/>
          </a:prstGeom>
          <a:noFill/>
        </p:spPr>
        <p:txBody>
          <a:bodyPr wrap="square" rtlCol="0">
            <a:spAutoFit/>
          </a:bodyPr>
          <a:lstStyle/>
          <a:p>
            <a:pPr algn="ctr"/>
            <a:r>
              <a:rPr lang="en-AU" dirty="0">
                <a:solidFill>
                  <a:schemeClr val="bg1"/>
                </a:solidFill>
              </a:rPr>
              <a:t>The First Quadrille at </a:t>
            </a:r>
            <a:r>
              <a:rPr lang="en-AU" dirty="0" err="1">
                <a:solidFill>
                  <a:schemeClr val="bg1"/>
                </a:solidFill>
              </a:rPr>
              <a:t>Almack's</a:t>
            </a:r>
            <a:endParaRPr lang="en-AU"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1" y="895928"/>
            <a:ext cx="5424699" cy="432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16364" y="5458691"/>
            <a:ext cx="5661891" cy="646331"/>
          </a:xfrm>
          <a:prstGeom prst="rect">
            <a:avLst/>
          </a:prstGeom>
          <a:noFill/>
        </p:spPr>
        <p:txBody>
          <a:bodyPr wrap="square" rtlCol="0">
            <a:spAutoFit/>
          </a:bodyPr>
          <a:lstStyle/>
          <a:p>
            <a:pPr algn="ctr"/>
            <a:r>
              <a:rPr lang="en-AU" dirty="0">
                <a:solidFill>
                  <a:schemeClr val="bg1"/>
                </a:solidFill>
              </a:rPr>
              <a:t>Some play at hop-scotch, by E. C. Moore. Image Courtesy of the National Library of Australia, PIC T1757 NK4270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a:bodyPr>
          <a:lstStyle/>
          <a:p>
            <a:r>
              <a:rPr lang="en-US" sz="3200" dirty="0" smtClean="0">
                <a:latin typeface="Lucida Calligraphy"/>
                <a:cs typeface="Lucida Calligraphy"/>
              </a:rPr>
              <a:t>Glossary of Terms</a:t>
            </a:r>
            <a:endParaRPr lang="en-US" sz="32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Autofit/>
          </a:bodyPr>
          <a:lstStyle/>
          <a:p>
            <a:pPr algn="l"/>
            <a:r>
              <a:rPr lang="en-AU" sz="1550" b="1" dirty="0" smtClean="0">
                <a:solidFill>
                  <a:srgbClr val="000000"/>
                </a:solidFill>
              </a:rPr>
              <a:t>Chief Mate</a:t>
            </a:r>
          </a:p>
          <a:p>
            <a:pPr marL="285750" indent="-285750" algn="l">
              <a:buFont typeface="Arial" pitchFamily="34" charset="0"/>
              <a:buChar char="•"/>
            </a:pPr>
            <a:r>
              <a:rPr lang="en-AU" sz="1550" dirty="0" smtClean="0">
                <a:solidFill>
                  <a:srgbClr val="000000"/>
                </a:solidFill>
              </a:rPr>
              <a:t>First </a:t>
            </a:r>
            <a:r>
              <a:rPr lang="en-AU" sz="1550" dirty="0">
                <a:solidFill>
                  <a:srgbClr val="000000"/>
                </a:solidFill>
              </a:rPr>
              <a:t>officer directly coming under the command of the captain. Ships’ Mates were responsible for supervising watches, crew, navigation and safety equipment, and sometimes even served as the ship’s doctor.</a:t>
            </a:r>
            <a:endParaRPr lang="en-US" sz="1550" dirty="0" smtClean="0">
              <a:solidFill>
                <a:srgbClr val="000000"/>
              </a:solidFill>
            </a:endParaRPr>
          </a:p>
          <a:p>
            <a:pPr algn="l"/>
            <a:r>
              <a:rPr lang="en-US" sz="1550" b="1" dirty="0" smtClean="0">
                <a:solidFill>
                  <a:srgbClr val="000000"/>
                </a:solidFill>
              </a:rPr>
              <a:t>dead lights</a:t>
            </a:r>
          </a:p>
          <a:p>
            <a:pPr marL="285750" indent="-285750" algn="l">
              <a:buFont typeface="Arial" pitchFamily="34" charset="0"/>
              <a:buChar char="•"/>
            </a:pPr>
            <a:r>
              <a:rPr lang="en-US" sz="1550" dirty="0" smtClean="0">
                <a:solidFill>
                  <a:srgbClr val="000000"/>
                </a:solidFill>
              </a:rPr>
              <a:t>A strong shutter or plate fastened over a ship’s porthole or cabin window in stormy weather. </a:t>
            </a:r>
          </a:p>
          <a:p>
            <a:pPr algn="l"/>
            <a:r>
              <a:rPr lang="en-US" sz="1550" b="1" dirty="0" smtClean="0">
                <a:solidFill>
                  <a:srgbClr val="000000"/>
                </a:solidFill>
              </a:rPr>
              <a:t>Intermediate berths/cabins</a:t>
            </a:r>
          </a:p>
          <a:p>
            <a:pPr algn="l"/>
            <a:r>
              <a:rPr lang="en-AU" sz="1550" dirty="0">
                <a:solidFill>
                  <a:srgbClr val="000000"/>
                </a:solidFill>
              </a:rPr>
              <a:t>Cabins of lesser comfort than those occupied by privileged passengers and intermediate between them and the dormitory accommodation afforded the emigrants.</a:t>
            </a:r>
            <a:endParaRPr lang="en-US" sz="1550" dirty="0" smtClean="0">
              <a:solidFill>
                <a:srgbClr val="000000"/>
              </a:solidFill>
            </a:endParaRPr>
          </a:p>
          <a:p>
            <a:pPr algn="l"/>
            <a:r>
              <a:rPr lang="en-US" sz="1550" b="1" dirty="0" smtClean="0">
                <a:solidFill>
                  <a:srgbClr val="000000"/>
                </a:solidFill>
              </a:rPr>
              <a:t>Latitude</a:t>
            </a:r>
          </a:p>
          <a:p>
            <a:pPr marL="285750" indent="-285750" algn="l">
              <a:buFont typeface="Arial" pitchFamily="34" charset="0"/>
              <a:buChar char="•"/>
            </a:pPr>
            <a:r>
              <a:rPr lang="en-AU" sz="1550" dirty="0">
                <a:solidFill>
                  <a:srgbClr val="000000"/>
                </a:solidFill>
              </a:rPr>
              <a:t>Latitude is the distance of a point north or south of the equator as measured in degrees. The poles are at 90 degrees north and south</a:t>
            </a:r>
            <a:r>
              <a:rPr lang="en-AU" sz="1550" dirty="0" smtClean="0">
                <a:solidFill>
                  <a:srgbClr val="000000"/>
                </a:solidFill>
              </a:rPr>
              <a:t>.</a:t>
            </a:r>
          </a:p>
          <a:p>
            <a:pPr algn="l"/>
            <a:r>
              <a:rPr lang="en-AU" sz="1550" b="1" dirty="0" smtClean="0">
                <a:solidFill>
                  <a:srgbClr val="000000"/>
                </a:solidFill>
              </a:rPr>
              <a:t>Longitude</a:t>
            </a:r>
          </a:p>
          <a:p>
            <a:pPr marL="285750" indent="-285750" algn="l">
              <a:buFont typeface="Arial" pitchFamily="34" charset="0"/>
              <a:buChar char="•"/>
            </a:pPr>
            <a:r>
              <a:rPr lang="en-AU" sz="1550" dirty="0">
                <a:solidFill>
                  <a:srgbClr val="000000"/>
                </a:solidFill>
              </a:rPr>
              <a:t>Longitude is the distance, measured in degrees, of the meridian on which a point lies to the meridian of Greenwich. On the other side of the earth to Greenwich is a point with a longitude of both 180 degrees east and 180 degrees west</a:t>
            </a:r>
            <a:r>
              <a:rPr lang="en-AU" sz="1550" dirty="0" smtClean="0">
                <a:solidFill>
                  <a:srgbClr val="000000"/>
                </a:solidFill>
              </a:rPr>
              <a:t>.</a:t>
            </a:r>
          </a:p>
          <a:p>
            <a:pPr algn="l"/>
            <a:r>
              <a:rPr lang="en-AU" sz="1550" dirty="0" smtClean="0">
                <a:solidFill>
                  <a:srgbClr val="000000"/>
                </a:solidFill>
              </a:rPr>
              <a:t>													</a:t>
            </a:r>
            <a:r>
              <a:rPr lang="en-AU" sz="1550" dirty="0" smtClean="0">
                <a:solidFill>
                  <a:srgbClr val="000000"/>
                </a:solidFill>
                <a:hlinkClick r:id="rId3" action="ppaction://hlinksldjump"/>
              </a:rPr>
              <a:t>Return to Journal Entries</a:t>
            </a:r>
            <a:endParaRPr lang="en-US" sz="1550" dirty="0" smtClean="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798" y="295564"/>
            <a:ext cx="8327308" cy="6277641"/>
          </a:xfrm>
          <a:solidFill>
            <a:schemeClr val="bg2"/>
          </a:solidFill>
          <a:effectLst>
            <a:glow rad="101600">
              <a:schemeClr val="bg2">
                <a:alpha val="75000"/>
              </a:schemeClr>
            </a:glow>
          </a:effectLst>
        </p:spPr>
        <p:txBody>
          <a:bodyPr>
            <a:normAutofit/>
          </a:bodyPr>
          <a:lstStyle/>
          <a:p>
            <a:pPr algn="l"/>
            <a:r>
              <a:rPr lang="en-AU" sz="1550" b="1" dirty="0">
                <a:solidFill>
                  <a:srgbClr val="000000"/>
                </a:solidFill>
              </a:rPr>
              <a:t>poop</a:t>
            </a:r>
          </a:p>
          <a:p>
            <a:pPr marL="285750" indent="-285750" algn="l">
              <a:buFont typeface="Arial" pitchFamily="34" charset="0"/>
              <a:buChar char="•"/>
            </a:pPr>
            <a:r>
              <a:rPr lang="en-AU" sz="1550" dirty="0">
                <a:solidFill>
                  <a:srgbClr val="000000"/>
                </a:solidFill>
              </a:rPr>
              <a:t>Technically called a stern deck, the poop is an exposed partial deck on the stern (rear) of a ship. It forms the roof of the stern or ‘poop’ cabin. </a:t>
            </a:r>
            <a:endParaRPr lang="en-AU" sz="1550" dirty="0" smtClean="0">
              <a:solidFill>
                <a:srgbClr val="000000"/>
              </a:solidFill>
            </a:endParaRPr>
          </a:p>
          <a:p>
            <a:pPr algn="l"/>
            <a:r>
              <a:rPr lang="en-AU" sz="1550" b="1" dirty="0" smtClean="0">
                <a:solidFill>
                  <a:srgbClr val="000000"/>
                </a:solidFill>
              </a:rPr>
              <a:t>Quadrilles</a:t>
            </a:r>
            <a:endParaRPr lang="en-AU" sz="1550" b="1" dirty="0">
              <a:solidFill>
                <a:srgbClr val="000000"/>
              </a:solidFill>
            </a:endParaRPr>
          </a:p>
          <a:p>
            <a:pPr marL="285750" indent="-285750" algn="l">
              <a:buFont typeface="Arial" pitchFamily="34" charset="0"/>
              <a:buChar char="•"/>
            </a:pPr>
            <a:r>
              <a:rPr lang="en-AU" sz="1550" dirty="0">
                <a:solidFill>
                  <a:srgbClr val="000000"/>
                </a:solidFill>
              </a:rPr>
              <a:t>A dance performed by four couples. It became popular in England after 1813. </a:t>
            </a:r>
          </a:p>
          <a:p>
            <a:pPr algn="l"/>
            <a:r>
              <a:rPr lang="en-AU" sz="1550" b="1" dirty="0">
                <a:solidFill>
                  <a:srgbClr val="000000"/>
                </a:solidFill>
              </a:rPr>
              <a:t>Quarter Deck</a:t>
            </a:r>
          </a:p>
          <a:p>
            <a:pPr marL="285750" indent="-285750" algn="l">
              <a:buFont typeface="Arial" pitchFamily="34" charset="0"/>
              <a:buChar char="•"/>
            </a:pPr>
            <a:r>
              <a:rPr lang="en-AU" sz="1550" dirty="0">
                <a:solidFill>
                  <a:srgbClr val="000000"/>
                </a:solidFill>
              </a:rPr>
              <a:t>The quarterdeck was the deck between the main mast and the back of the ship</a:t>
            </a:r>
            <a:r>
              <a:rPr lang="en-AU" sz="1550" dirty="0" smtClean="0">
                <a:solidFill>
                  <a:srgbClr val="000000"/>
                </a:solidFill>
              </a:rPr>
              <a:t>.</a:t>
            </a:r>
          </a:p>
          <a:p>
            <a:pPr algn="l"/>
            <a:r>
              <a:rPr lang="en-AU" sz="1550" b="1" dirty="0" smtClean="0">
                <a:solidFill>
                  <a:srgbClr val="000000"/>
                </a:solidFill>
              </a:rPr>
              <a:t>Reefs</a:t>
            </a:r>
            <a:endParaRPr lang="en-AU" sz="1550" b="1" dirty="0">
              <a:solidFill>
                <a:srgbClr val="000000"/>
              </a:solidFill>
            </a:endParaRPr>
          </a:p>
          <a:p>
            <a:pPr marL="285750" indent="-285750" algn="l">
              <a:buFont typeface="Arial" pitchFamily="34" charset="0"/>
              <a:buChar char="•"/>
            </a:pPr>
            <a:r>
              <a:rPr lang="en-AU" sz="1550" dirty="0">
                <a:solidFill>
                  <a:srgbClr val="000000"/>
                </a:solidFill>
              </a:rPr>
              <a:t>Seafarers reduce sails in strong winds so that ships can move more safely and comfortably. Sails are made with rows of small ropes attached to them and these are tied around spars to reduce the amount of sail exposed to the wind. The amount of sail taken in by securing one set of ropes is called a reef. The action of reducing sails is called reefing and the knot that is used to tie the ropes is called a reef knot. In light winds all the reefs are taken out and the full size of the sail is exposed to draw full power from the wind.</a:t>
            </a:r>
          </a:p>
          <a:p>
            <a:pPr algn="l"/>
            <a:r>
              <a:rPr lang="en-AU" sz="1550" b="1" dirty="0">
                <a:solidFill>
                  <a:srgbClr val="000000"/>
                </a:solidFill>
              </a:rPr>
              <a:t>Second mate</a:t>
            </a:r>
          </a:p>
          <a:p>
            <a:pPr marL="285750" indent="-285750" algn="l">
              <a:buFont typeface="Arial" pitchFamily="34" charset="0"/>
              <a:buChar char="•"/>
            </a:pPr>
            <a:r>
              <a:rPr lang="en-AU" sz="1550" dirty="0">
                <a:solidFill>
                  <a:srgbClr val="000000"/>
                </a:solidFill>
              </a:rPr>
              <a:t>A merchant ship’s officer next in rank below the first mate; also known as a ‘second officer’.</a:t>
            </a:r>
          </a:p>
          <a:p>
            <a:pPr algn="l"/>
            <a:r>
              <a:rPr lang="en-AU" sz="1550" b="1" dirty="0">
                <a:solidFill>
                  <a:srgbClr val="000000"/>
                </a:solidFill>
              </a:rPr>
              <a:t>Studding Sails</a:t>
            </a:r>
          </a:p>
          <a:p>
            <a:pPr marL="285750" indent="-285750" algn="l">
              <a:buFont typeface="Arial" pitchFamily="34" charset="0"/>
              <a:buChar char="•"/>
            </a:pPr>
            <a:r>
              <a:rPr lang="en-AU" sz="1550" dirty="0">
                <a:solidFill>
                  <a:srgbClr val="000000"/>
                </a:solidFill>
              </a:rPr>
              <a:t>Studding sails were set outside the square sails in fine weather and with a fair wind. Their head was fastened to a short yard hoisted to the end of the upper yard and their foot extended by a boom slid out from the lower yard. They took their name, such as main topmast studding sail, from the adjacent sail.</a:t>
            </a:r>
          </a:p>
          <a:p>
            <a:pPr algn="l"/>
            <a:endParaRPr lang="en-US" sz="1550" dirty="0" smtClean="0">
              <a:solidFill>
                <a:srgbClr val="000000"/>
              </a:solidFill>
            </a:endParaRPr>
          </a:p>
          <a:p>
            <a:pPr algn="l"/>
            <a:r>
              <a:rPr lang="en-US" sz="1550" dirty="0" smtClean="0">
                <a:solidFill>
                  <a:srgbClr val="000000"/>
                </a:solidFill>
              </a:rPr>
              <a:t>													</a:t>
            </a:r>
            <a:r>
              <a:rPr lang="en-US" sz="1550" dirty="0" smtClean="0">
                <a:solidFill>
                  <a:srgbClr val="000000"/>
                </a:solidFill>
                <a:hlinkClick r:id="rId2" action="ppaction://hlinksldjump"/>
              </a:rPr>
              <a:t>Return to Journal Entries</a:t>
            </a:r>
            <a:endParaRPr lang="en-US" sz="1550" dirty="0">
              <a:solidFill>
                <a:srgbClr val="000000"/>
              </a:solidFill>
            </a:endParaRPr>
          </a:p>
        </p:txBody>
      </p:sp>
    </p:spTree>
    <p:extLst>
      <p:ext uri="{BB962C8B-B14F-4D97-AF65-F5344CB8AC3E}">
        <p14:creationId xmlns:p14="http://schemas.microsoft.com/office/powerpoint/2010/main" val="194124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blipFill rotWithShape="1">
            <a:blip r:embed="rId2"/>
            <a:stretch>
              <a:fillRect/>
            </a:stretch>
          </a:blipFill>
        </p:spPr>
        <p:txBody>
          <a:bodyPr>
            <a:normAutofit/>
          </a:bodyPr>
          <a:lstStyle/>
          <a:p>
            <a:r>
              <a:rPr lang="en-US" sz="3600" dirty="0" smtClean="0">
                <a:latin typeface="Lucida Calligraphy"/>
                <a:cs typeface="Lucida Calligraphy"/>
              </a:rPr>
              <a:t>Overview</a:t>
            </a:r>
            <a:endParaRPr lang="en-US" sz="3600" dirty="0">
              <a:latin typeface="Lucida Calligraphy"/>
              <a:cs typeface="Lucida Calligraphy"/>
            </a:endParaRPr>
          </a:p>
        </p:txBody>
      </p:sp>
      <p:sp>
        <p:nvSpPr>
          <p:cNvPr id="5" name="Content Placeholder 2"/>
          <p:cNvSpPr>
            <a:spLocks noGrp="1"/>
          </p:cNvSpPr>
          <p:nvPr>
            <p:ph idx="1"/>
          </p:nvPr>
        </p:nvSpPr>
        <p:spPr>
          <a:solidFill>
            <a:schemeClr val="bg2"/>
          </a:solidFill>
          <a:effectLst>
            <a:glow rad="101600">
              <a:schemeClr val="bg2">
                <a:alpha val="75000"/>
              </a:schemeClr>
            </a:glow>
          </a:effectLst>
        </p:spPr>
        <p:txBody>
          <a:bodyPr>
            <a:normAutofit/>
          </a:bodyPr>
          <a:lstStyle/>
          <a:p>
            <a:pPr marL="0" indent="0">
              <a:buNone/>
            </a:pPr>
            <a:r>
              <a:rPr lang="en-AU" sz="2000" dirty="0"/>
              <a:t>Between February and July 1836 nine ships left Britain bound for the newly created province of South Australia. On-board the ships were passengers who over many long months braved the perils of the ocean, including some of the most treacherous seas in the world to begin a new life on the other side of the world. </a:t>
            </a:r>
          </a:p>
          <a:p>
            <a:pPr marL="0" indent="0">
              <a:buNone/>
            </a:pPr>
            <a:endParaRPr lang="en-AU" sz="2000" dirty="0"/>
          </a:p>
          <a:p>
            <a:pPr marL="0" indent="0">
              <a:buNone/>
            </a:pPr>
            <a:r>
              <a:rPr lang="en-AU" sz="2000" dirty="0"/>
              <a:t>This resource uses the stories from these nine ships as recorded by the passengers and crew in their personal journals.</a:t>
            </a:r>
          </a:p>
          <a:p>
            <a:pPr marL="0" indent="0">
              <a:buNone/>
            </a:pPr>
            <a:endParaRPr lang="en-US" sz="2000" dirty="0"/>
          </a:p>
        </p:txBody>
      </p:sp>
    </p:spTree>
    <p:extLst>
      <p:ext uri="{BB962C8B-B14F-4D97-AF65-F5344CB8AC3E}">
        <p14:creationId xmlns:p14="http://schemas.microsoft.com/office/powerpoint/2010/main" val="332351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lstStyle/>
          <a:p>
            <a:r>
              <a:rPr lang="en-US" sz="3600" dirty="0" smtClean="0">
                <a:latin typeface="Lucida Calligraphy"/>
                <a:cs typeface="Lucida Calligraphy"/>
              </a:rPr>
              <a:t>Contents</a:t>
            </a:r>
            <a:endParaRPr lang="en-US" sz="36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lstStyle/>
          <a:p>
            <a:pPr algn="l">
              <a:buFont typeface="Arial"/>
              <a:buChar char="•"/>
            </a:pPr>
            <a:r>
              <a:rPr lang="en-AU" dirty="0" smtClean="0">
                <a:solidFill>
                  <a:schemeClr val="tx1"/>
                </a:solidFill>
                <a:cs typeface="Times New Roman" pitchFamily="18" charset="0"/>
                <a:hlinkClick r:id="rId3" action="ppaction://hlinksldjump"/>
              </a:rPr>
              <a:t>Introduction</a:t>
            </a:r>
            <a:endParaRPr lang="en-AU" dirty="0" smtClean="0">
              <a:solidFill>
                <a:schemeClr val="tx1"/>
              </a:solidFill>
              <a:cs typeface="Times New Roman" pitchFamily="18" charset="0"/>
            </a:endParaRPr>
          </a:p>
          <a:p>
            <a:pPr algn="l">
              <a:buFont typeface="Arial"/>
              <a:buChar char="•"/>
            </a:pPr>
            <a:r>
              <a:rPr lang="en-AU" dirty="0" smtClean="0">
                <a:solidFill>
                  <a:schemeClr val="tx1"/>
                </a:solidFill>
                <a:cs typeface="Times New Roman" pitchFamily="18" charset="0"/>
                <a:hlinkClick r:id="rId4" action="ppaction://hlinksldjump"/>
              </a:rPr>
              <a:t>Journal entries</a:t>
            </a:r>
            <a:endParaRPr lang="en-AU" dirty="0" smtClean="0">
              <a:solidFill>
                <a:schemeClr val="tx1"/>
              </a:solidFill>
              <a:cs typeface="Times New Roman" pitchFamily="18" charset="0"/>
            </a:endParaRPr>
          </a:p>
          <a:p>
            <a:pPr algn="l">
              <a:buFont typeface="Arial"/>
              <a:buChar char="•"/>
            </a:pPr>
            <a:r>
              <a:rPr lang="en-AU" dirty="0" smtClean="0">
                <a:solidFill>
                  <a:schemeClr val="tx1"/>
                </a:solidFill>
                <a:cs typeface="Times New Roman" pitchFamily="18" charset="0"/>
                <a:hlinkClick r:id="rId5" action="ppaction://hlinksldjump"/>
              </a:rPr>
              <a:t>Inquiry Questions</a:t>
            </a:r>
            <a:endParaRPr lang="en-AU" dirty="0" smtClean="0">
              <a:solidFill>
                <a:schemeClr val="tx1"/>
              </a:solidFill>
              <a:cs typeface="Times New Roman" pitchFamily="18" charset="0"/>
            </a:endParaRPr>
          </a:p>
          <a:p>
            <a:pPr algn="l">
              <a:buFont typeface="Arial"/>
              <a:buChar char="•"/>
            </a:pPr>
            <a:r>
              <a:rPr lang="en-AU" dirty="0" smtClean="0">
                <a:solidFill>
                  <a:schemeClr val="tx1"/>
                </a:solidFill>
                <a:cs typeface="Times New Roman" pitchFamily="18" charset="0"/>
                <a:hlinkClick r:id="rId6" action="ppaction://hlinksldjump"/>
              </a:rPr>
              <a:t>Relevant images </a:t>
            </a:r>
            <a:endParaRPr lang="en-AU" dirty="0" smtClean="0">
              <a:solidFill>
                <a:schemeClr val="tx1"/>
              </a:solidFill>
              <a:cs typeface="Times New Roman" pitchFamily="18" charset="0"/>
            </a:endParaRPr>
          </a:p>
          <a:p>
            <a:pPr algn="l">
              <a:buFont typeface="Arial"/>
              <a:buChar char="•"/>
            </a:pPr>
            <a:r>
              <a:rPr lang="en-AU" dirty="0" smtClean="0">
                <a:solidFill>
                  <a:schemeClr val="tx1"/>
                </a:solidFill>
                <a:cs typeface="Times New Roman" pitchFamily="18" charset="0"/>
                <a:hlinkClick r:id="rId7" action="ppaction://hlinksldjump"/>
              </a:rPr>
              <a:t>Glossary of terms</a:t>
            </a:r>
            <a:endParaRPr lang="en-AU" dirty="0" smtClean="0">
              <a:solidFill>
                <a:schemeClr val="tx1"/>
              </a:solidFill>
              <a:cs typeface="Times New Roman"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lstStyle/>
          <a:p>
            <a:r>
              <a:rPr lang="en-US" sz="3600" dirty="0" smtClean="0">
                <a:latin typeface="Lucida Calligraphy"/>
                <a:cs typeface="Lucida Calligraphy"/>
              </a:rPr>
              <a:t>Introduction</a:t>
            </a:r>
            <a:endParaRPr lang="en-US" sz="36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rmAutofit/>
          </a:bodyPr>
          <a:lstStyle/>
          <a:p>
            <a:pPr algn="l"/>
            <a:r>
              <a:rPr lang="en-US" sz="2000" dirty="0" smtClean="0">
                <a:solidFill>
                  <a:schemeClr val="tx1"/>
                </a:solidFill>
              </a:rPr>
              <a:t>As we read the different diary entries, we discover how different each journey to South Australia was. The personalities of passengers, resources, captains and weather conditions are some of the factors that influence the journey to South Australia. One thing that each journey seems to have in common is plenty of time for passengers to fill.</a:t>
            </a:r>
            <a:br>
              <a:rPr lang="en-US" sz="2000" dirty="0" smtClean="0">
                <a:solidFill>
                  <a:schemeClr val="tx1"/>
                </a:solidFill>
              </a:rPr>
            </a:br>
            <a:r>
              <a:rPr lang="en-US" sz="2000" dirty="0" smtClean="0">
                <a:solidFill>
                  <a:schemeClr val="tx1"/>
                </a:solidFill>
              </a:rPr>
              <a:t>In the most recent entries we read of a quarrel between Mary Thomas and the second mate onboard the </a:t>
            </a:r>
            <a:r>
              <a:rPr lang="en-US" sz="2000" i="1" dirty="0" err="1" smtClean="0">
                <a:solidFill>
                  <a:schemeClr val="tx1"/>
                </a:solidFill>
              </a:rPr>
              <a:t>Africaine</a:t>
            </a:r>
            <a:r>
              <a:rPr lang="en-US" sz="2000" dirty="0" smtClean="0">
                <a:solidFill>
                  <a:schemeClr val="tx1"/>
                </a:solidFill>
              </a:rPr>
              <a:t>. We also read Gouger’s comments about the excellent sailing conditions, while onboard the </a:t>
            </a:r>
            <a:r>
              <a:rPr lang="en-US" sz="2000" i="1" dirty="0" smtClean="0">
                <a:solidFill>
                  <a:schemeClr val="tx1"/>
                </a:solidFill>
              </a:rPr>
              <a:t>Buffalo</a:t>
            </a:r>
            <a:r>
              <a:rPr lang="en-US" sz="2000" dirty="0" smtClean="0">
                <a:solidFill>
                  <a:schemeClr val="tx1"/>
                </a:solidFill>
              </a:rPr>
              <a:t> passengers enjoy the fine conditions and partake in quadrilles and country dances on the deck. This week we will examine the ways passengers passed the time onboard.</a:t>
            </a:r>
          </a:p>
          <a:p>
            <a:pPr algn="l"/>
            <a:r>
              <a:rPr lang="en-US" dirty="0" smtClean="0">
                <a:solidFill>
                  <a:schemeClr val="tx1"/>
                </a:solidFill>
              </a:rPr>
              <a:t> </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a:bodyPr>
          <a:lstStyle/>
          <a:p>
            <a:r>
              <a:rPr lang="en-US" sz="2400" b="1" dirty="0" smtClean="0">
                <a:solidFill>
                  <a:srgbClr val="000000"/>
                </a:solidFill>
                <a:latin typeface="Lucida Calligraphy"/>
                <a:cs typeface="Lucida Calligraphy"/>
              </a:rPr>
              <a:t>Journals from passengers at sea:</a:t>
            </a:r>
            <a:br>
              <a:rPr lang="en-US" sz="2400" b="1" dirty="0" smtClean="0">
                <a:solidFill>
                  <a:srgbClr val="000000"/>
                </a:solidFill>
                <a:latin typeface="Lucida Calligraphy"/>
                <a:cs typeface="Lucida Calligraphy"/>
              </a:rPr>
            </a:br>
            <a:r>
              <a:rPr lang="en-US" sz="2400" b="1" dirty="0" smtClean="0">
                <a:solidFill>
                  <a:srgbClr val="000000"/>
                </a:solidFill>
                <a:latin typeface="Lucida Calligraphy"/>
                <a:cs typeface="Lucida Calligraphy"/>
              </a:rPr>
              <a:t>Sunday 16 October 1836</a:t>
            </a:r>
            <a:br>
              <a:rPr lang="en-US" sz="2400" b="1" dirty="0" smtClean="0">
                <a:solidFill>
                  <a:srgbClr val="000000"/>
                </a:solidFill>
                <a:latin typeface="Lucida Calligraphy"/>
                <a:cs typeface="Lucida Calligraphy"/>
              </a:rPr>
            </a:br>
            <a:endParaRPr lang="en-US" sz="24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rmAutofit/>
          </a:bodyPr>
          <a:lstStyle/>
          <a:p>
            <a:pPr algn="l"/>
            <a:r>
              <a:rPr lang="en-US" sz="2000" dirty="0" smtClean="0">
                <a:solidFill>
                  <a:srgbClr val="000000"/>
                </a:solidFill>
              </a:rPr>
              <a:t>Young Bingham Hutchinson, on board the </a:t>
            </a:r>
            <a:r>
              <a:rPr lang="en-US" sz="2000" i="1" dirty="0" smtClean="0">
                <a:solidFill>
                  <a:srgbClr val="000000"/>
                </a:solidFill>
              </a:rPr>
              <a:t>Buffalo</a:t>
            </a:r>
            <a:r>
              <a:rPr lang="en-US" sz="2000" dirty="0" smtClean="0">
                <a:solidFill>
                  <a:srgbClr val="000000"/>
                </a:solidFill>
              </a:rPr>
              <a:t> wrote: </a:t>
            </a:r>
          </a:p>
          <a:p>
            <a:pPr algn="l"/>
            <a:endParaRPr lang="en-US" sz="2000" dirty="0" smtClean="0">
              <a:solidFill>
                <a:srgbClr val="000000"/>
              </a:solidFill>
            </a:endParaRPr>
          </a:p>
          <a:p>
            <a:pPr lvl="1" algn="l"/>
            <a:r>
              <a:rPr lang="en-US" sz="2000" i="1" dirty="0" smtClean="0">
                <a:solidFill>
                  <a:srgbClr val="000000"/>
                </a:solidFill>
              </a:rPr>
              <a:t>Sunday, </a:t>
            </a:r>
            <a:r>
              <a:rPr lang="en-US" sz="2000" i="1" dirty="0" err="1" smtClean="0">
                <a:solidFill>
                  <a:srgbClr val="000000"/>
                </a:solidFill>
              </a:rPr>
              <a:t>Oct</a:t>
            </a:r>
            <a:r>
              <a:rPr lang="en-US" sz="2000" i="1" baseline="30000" dirty="0" err="1" smtClean="0">
                <a:solidFill>
                  <a:srgbClr val="000000"/>
                </a:solidFill>
              </a:rPr>
              <a:t>r</a:t>
            </a:r>
            <a:r>
              <a:rPr lang="en-US" sz="2000" i="1" dirty="0" smtClean="0">
                <a:solidFill>
                  <a:srgbClr val="000000"/>
                </a:solidFill>
              </a:rPr>
              <a:t> 16. Light winds &amp; fine. Head E.S.E. Wind </a:t>
            </a:r>
            <a:r>
              <a:rPr lang="en-US" sz="2000" i="1" dirty="0" err="1" smtClean="0">
                <a:solidFill>
                  <a:srgbClr val="000000"/>
                </a:solidFill>
              </a:rPr>
              <a:t>S.</a:t>
            </a:r>
            <a:r>
              <a:rPr lang="en-US" sz="2000" i="1" baseline="30000" dirty="0" err="1" smtClean="0">
                <a:solidFill>
                  <a:srgbClr val="000000"/>
                </a:solidFill>
              </a:rPr>
              <a:t>b</a:t>
            </a:r>
            <a:r>
              <a:rPr lang="en-US" sz="2000" i="1" dirty="0" smtClean="0">
                <a:solidFill>
                  <a:srgbClr val="000000"/>
                </a:solidFill>
              </a:rPr>
              <a:t> W.</a:t>
            </a:r>
            <a:br>
              <a:rPr lang="en-US" sz="2000" i="1" dirty="0" smtClean="0">
                <a:solidFill>
                  <a:srgbClr val="000000"/>
                </a:solidFill>
              </a:rPr>
            </a:br>
            <a:r>
              <a:rPr lang="en-US" sz="2000" i="1" dirty="0" smtClean="0">
                <a:solidFill>
                  <a:srgbClr val="000000"/>
                </a:solidFill>
              </a:rPr>
              <a:t>Out </a:t>
            </a:r>
            <a:r>
              <a:rPr lang="en-US" sz="2000" i="1" dirty="0" smtClean="0">
                <a:solidFill>
                  <a:srgbClr val="000000"/>
                </a:solidFill>
                <a:hlinkClick r:id="rId3" action="ppaction://hlinksldjump"/>
              </a:rPr>
              <a:t>reefs</a:t>
            </a:r>
            <a:r>
              <a:rPr lang="en-US" sz="2000" i="1" dirty="0" smtClean="0">
                <a:solidFill>
                  <a:srgbClr val="000000"/>
                </a:solidFill>
              </a:rPr>
              <a:t>, set </a:t>
            </a:r>
            <a:r>
              <a:rPr lang="en-US" sz="2000" i="1" dirty="0" err="1" smtClean="0">
                <a:solidFill>
                  <a:srgbClr val="000000"/>
                </a:solidFill>
              </a:rPr>
              <a:t>tg</a:t>
            </a:r>
            <a:r>
              <a:rPr lang="en-US" sz="2000" i="1" baseline="30000" dirty="0" err="1" smtClean="0">
                <a:solidFill>
                  <a:srgbClr val="000000"/>
                </a:solidFill>
              </a:rPr>
              <a:t>t</a:t>
            </a:r>
            <a:r>
              <a:rPr lang="en-US" sz="2000" i="1" dirty="0" smtClean="0">
                <a:solidFill>
                  <a:srgbClr val="000000"/>
                </a:solidFill>
              </a:rPr>
              <a:t> sails, royals, &amp; </a:t>
            </a:r>
            <a:r>
              <a:rPr lang="en-US" sz="2000" i="1" dirty="0" err="1" smtClean="0">
                <a:solidFill>
                  <a:srgbClr val="000000"/>
                </a:solidFill>
              </a:rPr>
              <a:t>tg</a:t>
            </a:r>
            <a:r>
              <a:rPr lang="en-US" sz="2000" i="1" baseline="30000" dirty="0" err="1" smtClean="0">
                <a:solidFill>
                  <a:srgbClr val="000000"/>
                </a:solidFill>
              </a:rPr>
              <a:t>t</a:t>
            </a:r>
            <a:r>
              <a:rPr lang="en-US" sz="2000" i="1" dirty="0" smtClean="0">
                <a:solidFill>
                  <a:srgbClr val="000000"/>
                </a:solidFill>
              </a:rPr>
              <a:t> </a:t>
            </a:r>
            <a:r>
              <a:rPr lang="en-US" sz="2000" i="1" u="sng" dirty="0" err="1" smtClean="0">
                <a:solidFill>
                  <a:srgbClr val="000000"/>
                </a:solidFill>
                <a:hlinkClick r:id="rId3" action="ppaction://hlinksldjump"/>
              </a:rPr>
              <a:t>stud</a:t>
            </a:r>
            <a:r>
              <a:rPr lang="en-US" sz="2000" i="1" u="sng" baseline="30000" dirty="0" err="1" smtClean="0">
                <a:solidFill>
                  <a:srgbClr val="000000"/>
                </a:solidFill>
                <a:hlinkClick r:id="rId3" action="ppaction://hlinksldjump"/>
              </a:rPr>
              <a:t>g</a:t>
            </a:r>
            <a:r>
              <a:rPr lang="en-US" sz="2000" i="1" u="sng" dirty="0" smtClean="0">
                <a:solidFill>
                  <a:srgbClr val="000000"/>
                </a:solidFill>
                <a:hlinkClick r:id="rId3" action="ppaction://hlinksldjump"/>
              </a:rPr>
              <a:t> sails</a:t>
            </a:r>
            <a:r>
              <a:rPr lang="en-US" sz="2000" i="1" dirty="0" smtClean="0">
                <a:solidFill>
                  <a:srgbClr val="000000"/>
                </a:solidFill>
              </a:rPr>
              <a:t>. 10.30. Divine</a:t>
            </a:r>
            <a:br>
              <a:rPr lang="en-US" sz="2000" i="1" dirty="0" smtClean="0">
                <a:solidFill>
                  <a:srgbClr val="000000"/>
                </a:solidFill>
              </a:rPr>
            </a:br>
            <a:r>
              <a:rPr lang="en-US" sz="2000" i="1" dirty="0" smtClean="0">
                <a:solidFill>
                  <a:srgbClr val="000000"/>
                </a:solidFill>
              </a:rPr>
              <a:t>Service performed by </a:t>
            </a:r>
            <a:r>
              <a:rPr lang="en-US" sz="2000" i="1" dirty="0" err="1" smtClean="0">
                <a:solidFill>
                  <a:srgbClr val="000000"/>
                </a:solidFill>
              </a:rPr>
              <a:t>Rev</a:t>
            </a:r>
            <a:r>
              <a:rPr lang="en-US" sz="2000" i="1" baseline="30000" dirty="0" err="1" smtClean="0">
                <a:solidFill>
                  <a:srgbClr val="000000"/>
                </a:solidFill>
              </a:rPr>
              <a:t>d</a:t>
            </a:r>
            <a:r>
              <a:rPr lang="en-US" sz="2000" i="1" dirty="0" smtClean="0">
                <a:solidFill>
                  <a:srgbClr val="000000"/>
                </a:solidFill>
              </a:rPr>
              <a:t> C. Howard. Noon. D</a:t>
            </a:r>
            <a:r>
              <a:rPr lang="en-US" sz="2000" i="1" baseline="30000" dirty="0" smtClean="0">
                <a:solidFill>
                  <a:srgbClr val="000000"/>
                </a:solidFill>
              </a:rPr>
              <a:t>o</a:t>
            </a:r>
            <a:r>
              <a:rPr lang="en-US" sz="2000" i="1" dirty="0" smtClean="0">
                <a:solidFill>
                  <a:srgbClr val="000000"/>
                </a:solidFill>
              </a:rPr>
              <a:t> </a:t>
            </a:r>
            <a:r>
              <a:rPr lang="en-US" sz="2000" i="1" dirty="0" err="1" smtClean="0">
                <a:solidFill>
                  <a:srgbClr val="000000"/>
                </a:solidFill>
              </a:rPr>
              <a:t>W</a:t>
            </a:r>
            <a:r>
              <a:rPr lang="en-US" sz="2000" i="1" baseline="30000" dirty="0" err="1" smtClean="0">
                <a:solidFill>
                  <a:srgbClr val="000000"/>
                </a:solidFill>
              </a:rPr>
              <a:t>r</a:t>
            </a:r>
            <a:r>
              <a:rPr lang="en-US" sz="2000" i="1" dirty="0" smtClean="0">
                <a:solidFill>
                  <a:srgbClr val="000000"/>
                </a:solidFill>
              </a:rPr>
              <a:t>, rather</a:t>
            </a:r>
            <a:br>
              <a:rPr lang="en-US" sz="2000" i="1" dirty="0" smtClean="0">
                <a:solidFill>
                  <a:srgbClr val="000000"/>
                </a:solidFill>
              </a:rPr>
            </a:br>
            <a:r>
              <a:rPr lang="en-US" sz="2000" i="1" dirty="0" smtClean="0">
                <a:solidFill>
                  <a:srgbClr val="000000"/>
                </a:solidFill>
              </a:rPr>
              <a:t>cool weather. Miles run, 131 + 7214 = 7345. </a:t>
            </a:r>
            <a:r>
              <a:rPr lang="en-US" sz="2000" i="1" dirty="0" smtClean="0">
                <a:solidFill>
                  <a:srgbClr val="000000"/>
                </a:solidFill>
                <a:hlinkClick r:id="rId4" action="ppaction://hlinksldjump"/>
              </a:rPr>
              <a:t>Lat.</a:t>
            </a:r>
            <a:r>
              <a:rPr lang="en-US" sz="2000" i="1" dirty="0" smtClean="0">
                <a:solidFill>
                  <a:srgbClr val="000000"/>
                </a:solidFill>
              </a:rPr>
              <a:t> obs. 30E8′ S</a:t>
            </a:r>
            <a:r>
              <a:rPr lang="en-US" sz="2000" i="1" baseline="30000" dirty="0" smtClean="0">
                <a:solidFill>
                  <a:srgbClr val="000000"/>
                </a:solidFill>
              </a:rPr>
              <a:t>o</a:t>
            </a:r>
            <a:r>
              <a:rPr lang="en-US" sz="2000" i="1" dirty="0" smtClean="0">
                <a:solidFill>
                  <a:srgbClr val="000000"/>
                </a:solidFill>
              </a:rPr>
              <a:t>.</a:t>
            </a:r>
            <a:br>
              <a:rPr lang="en-US" sz="2000" i="1" dirty="0" smtClean="0">
                <a:solidFill>
                  <a:srgbClr val="000000"/>
                </a:solidFill>
              </a:rPr>
            </a:br>
            <a:r>
              <a:rPr lang="en-US" sz="2000" i="1" dirty="0" err="1" smtClean="0">
                <a:solidFill>
                  <a:srgbClr val="000000"/>
                </a:solidFill>
                <a:hlinkClick r:id="rId4" action="ppaction://hlinksldjump"/>
              </a:rPr>
              <a:t>Long</a:t>
            </a:r>
            <a:r>
              <a:rPr lang="en-US" sz="2000" i="1" baseline="30000" dirty="0" err="1" smtClean="0">
                <a:solidFill>
                  <a:srgbClr val="000000"/>
                </a:solidFill>
                <a:hlinkClick r:id="rId4" action="ppaction://hlinksldjump"/>
              </a:rPr>
              <a:t>e</a:t>
            </a:r>
            <a:r>
              <a:rPr lang="en-US" sz="2000" i="1" dirty="0" smtClean="0">
                <a:solidFill>
                  <a:srgbClr val="000000"/>
                </a:solidFill>
              </a:rPr>
              <a:t> 34E24′ W</a:t>
            </a:r>
            <a:r>
              <a:rPr lang="en-US" sz="2000" i="1" baseline="30000" dirty="0" smtClean="0">
                <a:solidFill>
                  <a:srgbClr val="000000"/>
                </a:solidFill>
              </a:rPr>
              <a:t>t</a:t>
            </a:r>
            <a:r>
              <a:rPr lang="en-US" sz="2000" i="1" dirty="0" smtClean="0">
                <a:solidFill>
                  <a:srgbClr val="000000"/>
                </a:solidFill>
              </a:rPr>
              <a:t>. P.M. Moderate breezes &amp; fine, going 5 Knots.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98" y="301163"/>
            <a:ext cx="8327308" cy="1270121"/>
          </a:xfrm>
          <a:blipFill rotWithShape="1">
            <a:blip r:embed="rId2"/>
            <a:stretch>
              <a:fillRect/>
            </a:stretch>
          </a:blipFill>
        </p:spPr>
        <p:txBody>
          <a:bodyPr>
            <a:normAutofit fontScale="90000"/>
          </a:bodyPr>
          <a:lstStyle/>
          <a:p>
            <a:r>
              <a:rPr lang="en-US" sz="3600" b="1" dirty="0" smtClean="0">
                <a:solidFill>
                  <a:srgbClr val="000000"/>
                </a:solidFill>
                <a:latin typeface="Lucida Calligraphy"/>
                <a:cs typeface="Lucida Calligraphy"/>
              </a:rPr>
              <a:t/>
            </a:r>
            <a:br>
              <a:rPr lang="en-US" sz="3600" b="1" dirty="0" smtClean="0">
                <a:solidFill>
                  <a:srgbClr val="000000"/>
                </a:solidFill>
                <a:latin typeface="Lucida Calligraphy"/>
                <a:cs typeface="Lucida Calligraphy"/>
              </a:rPr>
            </a:br>
            <a:r>
              <a:rPr lang="en-US" sz="3600" b="1" dirty="0">
                <a:solidFill>
                  <a:srgbClr val="000000"/>
                </a:solidFill>
                <a:latin typeface="Lucida Calligraphy"/>
                <a:cs typeface="Lucida Calligraphy"/>
              </a:rPr>
              <a:t>T</a:t>
            </a:r>
            <a:r>
              <a:rPr lang="en-US" sz="3600" b="1" dirty="0" smtClean="0">
                <a:solidFill>
                  <a:srgbClr val="000000"/>
                </a:solidFill>
                <a:latin typeface="Lucida Calligraphy"/>
                <a:cs typeface="Lucida Calligraphy"/>
              </a:rPr>
              <a:t>hursday 20 October 1836</a:t>
            </a:r>
            <a:br>
              <a:rPr lang="en-US" sz="3600" b="1" dirty="0" smtClean="0">
                <a:solidFill>
                  <a:srgbClr val="000000"/>
                </a:solidFill>
                <a:latin typeface="Lucida Calligraphy"/>
                <a:cs typeface="Lucida Calligraphy"/>
              </a:rPr>
            </a:br>
            <a:endParaRPr lang="en-US" sz="3600" dirty="0">
              <a:latin typeface="Lucida Calligraphy"/>
              <a:cs typeface="Lucida Calligraphy"/>
            </a:endParaRPr>
          </a:p>
        </p:txBody>
      </p:sp>
      <p:sp>
        <p:nvSpPr>
          <p:cNvPr id="3" name="Subtitle 2"/>
          <p:cNvSpPr>
            <a:spLocks noGrp="1"/>
          </p:cNvSpPr>
          <p:nvPr>
            <p:ph type="subTitle" idx="1"/>
          </p:nvPr>
        </p:nvSpPr>
        <p:spPr>
          <a:xfrm>
            <a:off x="392798" y="1833165"/>
            <a:ext cx="8327308" cy="4740040"/>
          </a:xfrm>
          <a:solidFill>
            <a:schemeClr val="bg2"/>
          </a:solidFill>
          <a:effectLst>
            <a:glow rad="101600">
              <a:schemeClr val="bg2">
                <a:alpha val="75000"/>
              </a:schemeClr>
            </a:glow>
          </a:effectLst>
        </p:spPr>
        <p:txBody>
          <a:bodyPr>
            <a:noAutofit/>
          </a:bodyPr>
          <a:lstStyle/>
          <a:p>
            <a:pPr algn="l"/>
            <a:r>
              <a:rPr lang="en-US" sz="2000" dirty="0" smtClean="0">
                <a:solidFill>
                  <a:srgbClr val="000000"/>
                </a:solidFill>
              </a:rPr>
              <a:t>Mary Thomas, on board the </a:t>
            </a:r>
            <a:r>
              <a:rPr lang="en-US" sz="2000" i="1" dirty="0" err="1" smtClean="0">
                <a:solidFill>
                  <a:srgbClr val="000000"/>
                </a:solidFill>
              </a:rPr>
              <a:t>Africaine</a:t>
            </a:r>
            <a:r>
              <a:rPr lang="en-US" sz="2000" dirty="0" smtClean="0">
                <a:solidFill>
                  <a:srgbClr val="000000"/>
                </a:solidFill>
              </a:rPr>
              <a:t> wrote: </a:t>
            </a:r>
          </a:p>
          <a:p>
            <a:pPr algn="l"/>
            <a:endParaRPr lang="en-US" sz="2000" dirty="0" smtClean="0">
              <a:solidFill>
                <a:srgbClr val="000000"/>
              </a:solidFill>
            </a:endParaRPr>
          </a:p>
          <a:p>
            <a:pPr lvl="1" algn="l"/>
            <a:r>
              <a:rPr lang="en-US" sz="2000" i="1" dirty="0" smtClean="0">
                <a:solidFill>
                  <a:srgbClr val="000000"/>
                </a:solidFill>
              </a:rPr>
              <a:t>OCTOBER 20.-This day the thermometer was reduced to freezing-point. When we left London we had on board a young man of the name of Constable, who acted as </a:t>
            </a:r>
            <a:r>
              <a:rPr lang="en-US" sz="2000" i="1" dirty="0" smtClean="0">
                <a:solidFill>
                  <a:srgbClr val="000000"/>
                </a:solidFill>
                <a:hlinkClick r:id="rId3" action="ppaction://hlinksldjump"/>
              </a:rPr>
              <a:t>second mate</a:t>
            </a:r>
            <a:r>
              <a:rPr lang="en-US" sz="2000" i="1" dirty="0" smtClean="0">
                <a:solidFill>
                  <a:srgbClr val="000000"/>
                </a:solidFill>
              </a:rPr>
              <a:t>, but for some reason, which I do not know, he was left at the Cape of Good Hope… The absence of this young man from among the officers of the ship was regretted by many of the passengers, as he was very civil and obliging. The chief mate was just the contrary, and seemed to take a delight in annoying the intermediate passengers whenever he had an opportunity to do so… Among other instances in which he displayed his authority was that of removing the step-ladder, preventing us from going on deck, or occasionally keeping us there during his pleasure when we wished to return to our cabins. It so happened that the trapdoor by which access was obtained to that part of the hold where the ship’s stores were kept was on a level with the floor of</a:t>
            </a:r>
            <a:endParaRPr lang="en-US" sz="2000" i="1"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798" y="340445"/>
            <a:ext cx="8327308" cy="6232760"/>
          </a:xfrm>
          <a:solidFill>
            <a:schemeClr val="bg2"/>
          </a:solidFill>
          <a:effectLst>
            <a:glow rad="101600">
              <a:schemeClr val="bg2">
                <a:alpha val="75000"/>
              </a:schemeClr>
            </a:glow>
          </a:effectLst>
        </p:spPr>
        <p:txBody>
          <a:bodyPr>
            <a:normAutofit/>
          </a:bodyPr>
          <a:lstStyle/>
          <a:p>
            <a:pPr lvl="1" algn="l"/>
            <a:r>
              <a:rPr lang="en-AU" sz="2000" i="1" dirty="0">
                <a:solidFill>
                  <a:srgbClr val="000000"/>
                </a:solidFill>
              </a:rPr>
              <a:t>my cabin, and only a few feet from </a:t>
            </a:r>
            <a:r>
              <a:rPr lang="en-AU" sz="2000" i="1" dirty="0" smtClean="0">
                <a:solidFill>
                  <a:srgbClr val="000000"/>
                </a:solidFill>
              </a:rPr>
              <a:t>it.</a:t>
            </a:r>
            <a:r>
              <a:rPr lang="en-US" sz="2000" i="1" dirty="0">
                <a:solidFill>
                  <a:srgbClr val="000000"/>
                </a:solidFill>
              </a:rPr>
              <a:t> </a:t>
            </a:r>
            <a:r>
              <a:rPr lang="en-US" sz="2000" i="1" dirty="0" smtClean="0">
                <a:solidFill>
                  <a:srgbClr val="000000"/>
                </a:solidFill>
              </a:rPr>
              <a:t>The ladder by which we ascended to the deck rested on it, and was consequently removed and generally drawn up whenever the storekeeper had occasion to descend to the hold for supplies… It so happened that whenever the aforesaid store was opened we were almost sure to be half-smothered with dust. Moreover, ·a considerable quantity of straw and chaff were generally left for anyone to clear away who chose to do so, but being nearer to us than to any of the others, of course it fell to our share to dispose of it in the best way we could. This we did for a long time without complaint, but one day, a larger quantity of rubbish than usual being deposited close to our cabin door, and seeing no reason why those who left it there should not clear it away or cause it to be done, I went on deck with the intention of asking one of the sailors to remove it. Meeting Mr. Smith, I drew his attention to it, and requested that he should send someone with a broom for that purpose. Not only did he peremptorily refuse to send anyone, but replied to my request with the most insulting language, insomuch that I threatened if he behaved to me in that manner again I would complain to the captain.</a:t>
            </a:r>
            <a:r>
              <a:rPr lang="en-AU" sz="2000" i="1" dirty="0">
                <a:solidFill>
                  <a:srgbClr val="000000"/>
                </a:solidFill>
              </a:rPr>
              <a:t> He told me I was welcome to do that, and, pointing to the </a:t>
            </a:r>
            <a:r>
              <a:rPr lang="en-AU" sz="2000" i="1" dirty="0">
                <a:solidFill>
                  <a:srgbClr val="000000"/>
                </a:solidFill>
                <a:hlinkClick r:id="rId2" action="ppaction://hlinksldjump"/>
              </a:rPr>
              <a:t>quarter-deck</a:t>
            </a:r>
            <a:r>
              <a:rPr lang="en-AU" sz="2000" i="1" dirty="0">
                <a:solidFill>
                  <a:srgbClr val="000000"/>
                </a:solidFill>
              </a:rPr>
              <a:t>, said, “There is the captain. Tell him what you please.” But the captain was not there at the time, or I would have applied to him immediately. Determined, </a:t>
            </a:r>
            <a:endParaRPr lang="en-US" sz="2000" i="1"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798" y="353538"/>
            <a:ext cx="8327308" cy="6296643"/>
          </a:xfrm>
          <a:solidFill>
            <a:schemeClr val="bg2"/>
          </a:solidFill>
          <a:effectLst>
            <a:glow rad="101600">
              <a:schemeClr val="bg2">
                <a:alpha val="75000"/>
              </a:schemeClr>
            </a:glow>
          </a:effectLst>
        </p:spPr>
        <p:txBody>
          <a:bodyPr>
            <a:normAutofit/>
          </a:bodyPr>
          <a:lstStyle/>
          <a:p>
            <a:pPr lvl="1" algn="l"/>
            <a:r>
              <a:rPr lang="en-US" sz="2000" i="1" dirty="0" smtClean="0">
                <a:solidFill>
                  <a:srgbClr val="000000"/>
                </a:solidFill>
              </a:rPr>
              <a:t>however</a:t>
            </a:r>
            <a:r>
              <a:rPr lang="en-US" sz="2000" i="1" dirty="0">
                <a:solidFill>
                  <a:srgbClr val="000000"/>
                </a:solidFill>
              </a:rPr>
              <a:t>, </a:t>
            </a:r>
            <a:r>
              <a:rPr lang="en-US" sz="2000" i="1" dirty="0" smtClean="0">
                <a:solidFill>
                  <a:srgbClr val="000000"/>
                </a:solidFill>
              </a:rPr>
              <a:t>to put a stop, if possible, to the mate’s insolence, I resolved to take his advice and appeal to the captain as the only way. Accordingly, the next day I addressed the following letter to Captain Duff:-</a:t>
            </a:r>
          </a:p>
          <a:p>
            <a:pPr lvl="1" algn="l"/>
            <a:r>
              <a:rPr lang="en-US" sz="2000" i="1" dirty="0" smtClean="0">
                <a:solidFill>
                  <a:srgbClr val="000000"/>
                </a:solidFill>
              </a:rPr>
              <a:t>Sir-As I presume you will not knowingly suffer anyone on board this vessel to be in any way ill-treated, I consider myself justified in stating to you the particulars of an occurrence which happened a few days ago, in which I was grossly insulted by Mr. Smith, the </a:t>
            </a:r>
            <a:r>
              <a:rPr lang="en-US" sz="2000" i="1" dirty="0" smtClean="0">
                <a:solidFill>
                  <a:srgbClr val="000000"/>
                </a:solidFill>
                <a:hlinkClick r:id="rId2" action="ppaction://hlinksldjump"/>
              </a:rPr>
              <a:t>chief mate</a:t>
            </a:r>
            <a:r>
              <a:rPr lang="en-US" sz="2000" i="1" dirty="0" smtClean="0">
                <a:solidFill>
                  <a:srgbClr val="000000"/>
                </a:solidFill>
              </a:rPr>
              <a:t>, and which likewise led to an altercation last night on the deck, the circumstances of which I think you ought to be acquainted with. But before I proceed I beg leave to state that the complaint I am now about to make has no allusion whatever on my part to anything that passed on a former occasion, nor did I give Mr. Smith the slightest provocation to treat me in the manner he did, but I cannot, in justice to myself and my family, tamely submit to such repeated insults as we have experienced from him since we have been on board this vessel. </a:t>
            </a:r>
            <a:r>
              <a:rPr lang="en-AU" sz="2000" i="1" dirty="0">
                <a:solidFill>
                  <a:srgbClr val="000000"/>
                </a:solidFill>
              </a:rPr>
              <a:t>You must be well aware that all those in the </a:t>
            </a:r>
            <a:r>
              <a:rPr lang="en-AU" sz="2000" i="1" dirty="0">
                <a:solidFill>
                  <a:srgbClr val="000000"/>
                </a:solidFill>
                <a:hlinkClick r:id="rId2" action="ppaction://hlinksldjump"/>
              </a:rPr>
              <a:t>intermediate cabins</a:t>
            </a:r>
            <a:r>
              <a:rPr lang="en-AU" sz="2000" i="1" dirty="0">
                <a:solidFill>
                  <a:srgbClr val="000000"/>
                </a:solidFill>
              </a:rPr>
              <a:t>, ourselves in particular, are greatly annoyed by the frequent opening of the hatchway leading to the hold, and that at all hours of the day, by which our ingress and egress are not only often prevented, but we must also put up with the dust and litter proceeding from the stores, with many other inconveniences, to which even the steerage passengers are not </a:t>
            </a:r>
            <a:r>
              <a:rPr lang="en-AU" sz="2000" i="1" dirty="0" smtClean="0">
                <a:solidFill>
                  <a:srgbClr val="000000"/>
                </a:solidFill>
              </a:rPr>
              <a:t>subjected,</a:t>
            </a:r>
            <a:endParaRPr lang="en-US" sz="2000" i="1" dirty="0" smtClean="0">
              <a:solidFill>
                <a:srgbClr val="000000"/>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798" y="340445"/>
            <a:ext cx="8327308" cy="6232760"/>
          </a:xfrm>
          <a:solidFill>
            <a:schemeClr val="bg2"/>
          </a:solidFill>
          <a:effectLst>
            <a:glow rad="101600">
              <a:schemeClr val="bg2">
                <a:alpha val="75000"/>
              </a:schemeClr>
            </a:glow>
          </a:effectLst>
        </p:spPr>
        <p:txBody>
          <a:bodyPr>
            <a:noAutofit/>
          </a:bodyPr>
          <a:lstStyle/>
          <a:p>
            <a:pPr lvl="1" algn="l"/>
            <a:r>
              <a:rPr lang="en-US" sz="2000" i="1" dirty="0" smtClean="0">
                <a:solidFill>
                  <a:srgbClr val="000000"/>
                </a:solidFill>
              </a:rPr>
              <a:t>but all this we should not complain of, knowing it is unavoidable, if we could meet with that civility and attention which, as respectable persons, we think ourselves entitled to, for in this respect I speak in the name of all concerned, though the ungentlemanly </a:t>
            </a:r>
            <a:r>
              <a:rPr lang="en-US" sz="2000" i="1" dirty="0" err="1" smtClean="0">
                <a:solidFill>
                  <a:srgbClr val="000000"/>
                </a:solidFill>
              </a:rPr>
              <a:t>behaviour</a:t>
            </a:r>
            <a:r>
              <a:rPr lang="en-US" sz="2000" i="1" dirty="0" smtClean="0">
                <a:solidFill>
                  <a:srgbClr val="000000"/>
                </a:solidFill>
              </a:rPr>
              <a:t> it produced from the </a:t>
            </a:r>
            <a:r>
              <a:rPr lang="en-US" sz="2000" i="1" dirty="0" smtClean="0">
                <a:solidFill>
                  <a:srgbClr val="000000"/>
                </a:solidFill>
                <a:hlinkClick r:id="rId2" action="ppaction://hlinksldjump"/>
              </a:rPr>
              <a:t>chief mate</a:t>
            </a:r>
            <a:r>
              <a:rPr lang="en-US" sz="2000" i="1" dirty="0" smtClean="0">
                <a:solidFill>
                  <a:srgbClr val="000000"/>
                </a:solidFill>
              </a:rPr>
              <a:t> was directed to me alone. It happened, then, a few mornings since that the storekeeper had left a more than usual quantity of dust and dirt, which, as usual, was left for us to clear away, and, being opposite to my cabin, it was not very pleasing or agreeable. Mr. Thomas, therefore, sent a message to the mate requesting a broom and mop to enable us to clean it, but his answer was that he had neither, and if Mr. Thomas wanted them he might fetch them himself. This passed, and we took no further notice, being compelled to let the litter remain till a short time after, when I went on deck, and seeing Mr. Smith close by I pointed down the steps and requested that he would send someone to sweep away the dirt there, </a:t>
            </a:r>
            <a:r>
              <a:rPr lang="en-AU" sz="2000" i="1" dirty="0">
                <a:solidFill>
                  <a:srgbClr val="000000"/>
                </a:solidFill>
              </a:rPr>
              <a:t>to which, with a scornful air, he replied, “Pray, </a:t>
            </a:r>
            <a:r>
              <a:rPr lang="en-AU" sz="2000" i="1" dirty="0" err="1">
                <a:solidFill>
                  <a:srgbClr val="000000"/>
                </a:solidFill>
              </a:rPr>
              <a:t>Mrs.</a:t>
            </a:r>
            <a:r>
              <a:rPr lang="en-AU" sz="2000" i="1" dirty="0">
                <a:solidFill>
                  <a:srgbClr val="000000"/>
                </a:solidFill>
              </a:rPr>
              <a:t> Thomas, who do you expect to clean it?” I said it certainly was not my place to do it, nor did I suppose that anyone there considered it their place to do so, that if we swept our own cabins it was surely sufficient without cleaning after the ship’s crew. He then asked me where our servants were, saying that we had too many servants, and if I expected anyone on board the vessel to</a:t>
            </a:r>
            <a:endParaRPr lang="en-US" sz="2000" i="1"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1197</TotalTime>
  <Words>2585</Words>
  <Application>Microsoft Office PowerPoint</Application>
  <PresentationFormat>On-screen Show (4:3)</PresentationFormat>
  <Paragraphs>86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Bound for South Australia 1836 Pastimes Week 35</vt:lpstr>
      <vt:lpstr>Overview</vt:lpstr>
      <vt:lpstr>Contents</vt:lpstr>
      <vt:lpstr>Introduction</vt:lpstr>
      <vt:lpstr>Journals from passengers at sea: Sunday 16 October 1836 </vt:lpstr>
      <vt:lpstr> Thursday 20 October 1836 </vt:lpstr>
      <vt:lpstr>PowerPoint Presentation</vt:lpstr>
      <vt:lpstr>PowerPoint Presentation</vt:lpstr>
      <vt:lpstr>PowerPoint Presentation</vt:lpstr>
      <vt:lpstr>PowerPoint Presentation</vt:lpstr>
      <vt:lpstr>PowerPoint Presentation</vt:lpstr>
      <vt:lpstr>PowerPoint Presentation</vt:lpstr>
      <vt:lpstr> Friday 21 October 1836 </vt:lpstr>
      <vt:lpstr> Saturday 22 October 1836 </vt:lpstr>
      <vt:lpstr>Inquiry Questions</vt:lpstr>
      <vt:lpstr>Images</vt:lpstr>
      <vt:lpstr>PowerPoint Presentation</vt:lpstr>
      <vt:lpstr>Glossary of Terms</vt:lpstr>
      <vt:lpstr>PowerPoint Presentation</vt:lpstr>
    </vt:vector>
  </TitlesOfParts>
  <Company>University of Adelaide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 for South Australia 1836 Pastimes Week 35</dc:title>
  <dc:creator>Abigail Hutchison</dc:creator>
  <cp:lastModifiedBy>Jonathan Hull</cp:lastModifiedBy>
  <cp:revision>17</cp:revision>
  <dcterms:created xsi:type="dcterms:W3CDTF">2011-12-30T22:20:07Z</dcterms:created>
  <dcterms:modified xsi:type="dcterms:W3CDTF">2012-02-01T05:23:24Z</dcterms:modified>
</cp:coreProperties>
</file>