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1" r:id="rId3"/>
    <p:sldId id="257" r:id="rId4"/>
    <p:sldId id="259" r:id="rId5"/>
    <p:sldId id="265" r:id="rId6"/>
    <p:sldId id="264" r:id="rId7"/>
    <p:sldId id="260" r:id="rId8"/>
    <p:sldId id="262" r:id="rId9"/>
    <p:sldId id="261" r:id="rId10"/>
    <p:sldId id="258" r:id="rId11"/>
    <p:sldId id="269" r:id="rId12"/>
    <p:sldId id="277" r:id="rId13"/>
    <p:sldId id="276" r:id="rId14"/>
    <p:sldId id="279" r:id="rId15"/>
    <p:sldId id="28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A1BAE877-F177-644F-9728-70A7F6D69F84}"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F5425-247D-024F-86D5-D70826F7A6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1BAE877-F177-644F-9728-70A7F6D69F84}"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F5425-247D-024F-86D5-D70826F7A6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1BAE877-F177-644F-9728-70A7F6D69F84}"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F5425-247D-024F-86D5-D70826F7A6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1BAE877-F177-644F-9728-70A7F6D69F84}"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F5425-247D-024F-86D5-D70826F7A6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A1BAE877-F177-644F-9728-70A7F6D69F84}"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F5425-247D-024F-86D5-D70826F7A6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A1BAE877-F177-644F-9728-70A7F6D69F84}"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F5425-247D-024F-86D5-D70826F7A6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A1BAE877-F177-644F-9728-70A7F6D69F84}" type="datetimeFigureOut">
              <a:rPr lang="en-US" smtClean="0"/>
              <a:pPr/>
              <a:t>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3F5425-247D-024F-86D5-D70826F7A6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A1BAE877-F177-644F-9728-70A7F6D69F84}" type="datetimeFigureOut">
              <a:rPr lang="en-US" smtClean="0"/>
              <a:pPr/>
              <a:t>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3F5425-247D-024F-86D5-D70826F7A6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AE877-F177-644F-9728-70A7F6D69F84}" type="datetimeFigureOut">
              <a:rPr lang="en-US" smtClean="0"/>
              <a:pPr/>
              <a:t>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3F5425-247D-024F-86D5-D70826F7A6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1BAE877-F177-644F-9728-70A7F6D69F84}"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F5425-247D-024F-86D5-D70826F7A6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1BAE877-F177-644F-9728-70A7F6D69F84}"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F5425-247D-024F-86D5-D70826F7A6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AE877-F177-644F-9728-70A7F6D69F84}" type="datetimeFigureOut">
              <a:rPr lang="en-US" smtClean="0"/>
              <a:pPr/>
              <a:t>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F5425-247D-024F-86D5-D70826F7A6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8787"/>
            <a:ext cx="7772400" cy="2095045"/>
          </a:xfrm>
          <a:blipFill rotWithShape="1">
            <a:blip r:embed="rId2"/>
            <a:stretch>
              <a:fillRect/>
            </a:stretch>
          </a:blipFill>
        </p:spPr>
        <p:txBody>
          <a:bodyPr>
            <a:normAutofit/>
          </a:bodyPr>
          <a:lstStyle/>
          <a:p>
            <a:r>
              <a:rPr lang="en-US" sz="2000" dirty="0" smtClean="0">
                <a:latin typeface="Lucida Calligraphy"/>
                <a:cs typeface="Lucida Calligraphy"/>
              </a:rPr>
              <a:t/>
            </a:r>
            <a:br>
              <a:rPr lang="en-US" sz="2000" dirty="0" smtClean="0">
                <a:latin typeface="Lucida Calligraphy"/>
                <a:cs typeface="Lucida Calligraphy"/>
              </a:rPr>
            </a:br>
            <a:r>
              <a:rPr lang="en-US" sz="2000" dirty="0" smtClean="0">
                <a:latin typeface="Lucida Calligraphy"/>
                <a:cs typeface="Lucida Calligraphy"/>
              </a:rPr>
              <a:t>Bound for South Australia 1836</a:t>
            </a:r>
            <a:r>
              <a:rPr lang="en-US" sz="2400" dirty="0" smtClean="0">
                <a:latin typeface="Lucida Calligraphy"/>
                <a:cs typeface="Lucida Calligraphy"/>
              </a:rPr>
              <a:t/>
            </a:r>
            <a:br>
              <a:rPr lang="en-US" sz="2400" dirty="0" smtClean="0">
                <a:latin typeface="Lucida Calligraphy"/>
                <a:cs typeface="Lucida Calligraphy"/>
              </a:rPr>
            </a:br>
            <a:r>
              <a:rPr lang="en-US" sz="3200" dirty="0" smtClean="0">
                <a:latin typeface="Lucida Calligraphy"/>
                <a:cs typeface="Lucida Calligraphy"/>
              </a:rPr>
              <a:t>Family Life</a:t>
            </a:r>
            <a:br>
              <a:rPr lang="en-US" sz="3200" dirty="0" smtClean="0">
                <a:latin typeface="Lucida Calligraphy"/>
                <a:cs typeface="Lucida Calligraphy"/>
              </a:rPr>
            </a:br>
            <a:r>
              <a:rPr lang="en-US" sz="3200" dirty="0" smtClean="0">
                <a:latin typeface="Lucida Calligraphy"/>
                <a:cs typeface="Lucida Calligraphy"/>
              </a:rPr>
              <a:t>Week 36</a:t>
            </a:r>
            <a:r>
              <a:rPr lang="en-US" sz="2400" dirty="0" smtClean="0">
                <a:latin typeface="Lucida Calligraphy"/>
                <a:cs typeface="Lucida Calligraphy"/>
              </a:rPr>
              <a:t/>
            </a:r>
            <a:br>
              <a:rPr lang="en-US" sz="2400" dirty="0" smtClean="0">
                <a:latin typeface="Lucida Calligraphy"/>
                <a:cs typeface="Lucida Calligraphy"/>
              </a:rPr>
            </a:br>
            <a:endParaRPr lang="en-US" sz="2400" dirty="0">
              <a:latin typeface="Lucida Calligraphy"/>
              <a:cs typeface="Lucida Calligraphy"/>
            </a:endParaRPr>
          </a:p>
        </p:txBody>
      </p:sp>
      <p:pic>
        <p:nvPicPr>
          <p:cNvPr id="4" name="Picture 3"/>
          <p:cNvPicPr>
            <a:picLocks noChangeAspect="1"/>
          </p:cNvPicPr>
          <p:nvPr/>
        </p:nvPicPr>
        <p:blipFill>
          <a:blip r:embed="rId3"/>
          <a:stretch>
            <a:fillRect/>
          </a:stretch>
        </p:blipFill>
        <p:spPr>
          <a:xfrm>
            <a:off x="2323832" y="2815217"/>
            <a:ext cx="4769778" cy="3242066"/>
          </a:xfrm>
          <a:prstGeom prst="rect">
            <a:avLst/>
          </a:prstGeom>
        </p:spPr>
      </p:pic>
      <p:sp>
        <p:nvSpPr>
          <p:cNvPr id="5" name="Rectangle 4"/>
          <p:cNvSpPr/>
          <p:nvPr/>
        </p:nvSpPr>
        <p:spPr>
          <a:xfrm>
            <a:off x="2067280" y="6057283"/>
            <a:ext cx="5310074" cy="646331"/>
          </a:xfrm>
          <a:prstGeom prst="rect">
            <a:avLst/>
          </a:prstGeom>
        </p:spPr>
        <p:txBody>
          <a:bodyPr wrap="square">
            <a:spAutoFit/>
          </a:bodyPr>
          <a:lstStyle/>
          <a:p>
            <a:pPr algn="ctr"/>
            <a:r>
              <a:rPr lang="en-US" dirty="0" smtClean="0">
                <a:solidFill>
                  <a:schemeClr val="bg2"/>
                </a:solidFill>
              </a:rPr>
              <a:t>Taking Caudle, (baby, midwifery), Richard </a:t>
            </a:r>
            <a:r>
              <a:rPr lang="en-US" dirty="0" err="1" smtClean="0">
                <a:solidFill>
                  <a:schemeClr val="bg2"/>
                </a:solidFill>
              </a:rPr>
              <a:t>Dagleycaricature</a:t>
            </a:r>
            <a:r>
              <a:rPr lang="en-US" dirty="0" smtClean="0">
                <a:solidFill>
                  <a:schemeClr val="bg2"/>
                </a:solidFill>
              </a:rPr>
              <a:t>, 1821</a:t>
            </a:r>
            <a:endParaRPr lang="en-US"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5197"/>
            <a:ext cx="8229600" cy="6288112"/>
          </a:xfrm>
          <a:solidFill>
            <a:schemeClr val="bg2"/>
          </a:solidFill>
          <a:effectLst>
            <a:glow rad="101600">
              <a:schemeClr val="bg2">
                <a:alpha val="75000"/>
              </a:schemeClr>
            </a:glow>
          </a:effectLst>
        </p:spPr>
        <p:txBody>
          <a:bodyPr>
            <a:normAutofit/>
          </a:bodyPr>
          <a:lstStyle/>
          <a:p>
            <a:pPr>
              <a:buNone/>
            </a:pPr>
            <a:r>
              <a:rPr lang="en-US" sz="2000" dirty="0" smtClean="0"/>
              <a:t>	</a:t>
            </a:r>
            <a:r>
              <a:rPr lang="en-US" sz="2000" i="1" dirty="0" err="1" smtClean="0"/>
              <a:t>wrot</a:t>
            </a:r>
            <a:r>
              <a:rPr lang="en-US" sz="2000" i="1" dirty="0" smtClean="0"/>
              <a:t> to them, &amp; I hope &amp; trust Mother &amp; Eliza with her children are also well &amp; that you are friendly with all for </a:t>
            </a:r>
            <a:r>
              <a:rPr lang="en-US" sz="2000" i="1" dirty="0" err="1" smtClean="0"/>
              <a:t>belive</a:t>
            </a:r>
            <a:r>
              <a:rPr lang="en-US" sz="2000" i="1" dirty="0" smtClean="0"/>
              <a:t> me my dear Mary that it is far more pleasing to make friends than </a:t>
            </a:r>
            <a:r>
              <a:rPr lang="en-US" sz="2000" i="1" dirty="0" err="1" smtClean="0"/>
              <a:t>enemys</a:t>
            </a:r>
            <a:r>
              <a:rPr lang="en-US" sz="2000" i="1" dirty="0" smtClean="0"/>
              <a:t>, I </a:t>
            </a:r>
            <a:r>
              <a:rPr lang="en-US" sz="2000" i="1" dirty="0" err="1" smtClean="0"/>
              <a:t>sepose</a:t>
            </a:r>
            <a:r>
              <a:rPr lang="en-US" sz="2000" i="1" dirty="0" smtClean="0"/>
              <a:t> Parnell is dead, &amp; I trust he died a </a:t>
            </a:r>
            <a:r>
              <a:rPr lang="en-US" sz="2000" i="1" dirty="0" err="1" smtClean="0"/>
              <a:t>christian</a:t>
            </a:r>
            <a:r>
              <a:rPr lang="en-US" sz="2000" i="1" dirty="0" smtClean="0"/>
              <a:t>, &amp; </a:t>
            </a:r>
            <a:r>
              <a:rPr lang="en-US" sz="2000" i="1" dirty="0" err="1" smtClean="0"/>
              <a:t>confeced</a:t>
            </a:r>
            <a:r>
              <a:rPr lang="en-US" sz="2000" i="1" dirty="0" smtClean="0"/>
              <a:t> his </a:t>
            </a:r>
            <a:r>
              <a:rPr lang="en-US" sz="2000" i="1" dirty="0" err="1" smtClean="0"/>
              <a:t>falshoods</a:t>
            </a:r>
            <a:r>
              <a:rPr lang="en-US" sz="2000" i="1" dirty="0" smtClean="0"/>
              <a:t>, should your Mother &amp; sister come out to this part I will do all I can for them, give my love to them, also give my love to Mr. &amp; Mrs. Barrow, Carters, </a:t>
            </a:r>
            <a:r>
              <a:rPr lang="en-US" sz="2000" i="1" dirty="0" err="1" smtClean="0"/>
              <a:t>Quillys</a:t>
            </a:r>
            <a:r>
              <a:rPr lang="en-US" sz="2000" i="1" dirty="0" smtClean="0"/>
              <a:t>, Ann &amp; all inquiring friends – Mrs. Lord lives in the country and I am informed she looks as well as ever, Should you see Mr. Simpson the Father of my </a:t>
            </a:r>
            <a:r>
              <a:rPr lang="en-US" sz="2000" i="1" dirty="0" err="1" smtClean="0">
                <a:hlinkClick r:id="rId2" action="ppaction://hlinksldjump"/>
              </a:rPr>
              <a:t>secont</a:t>
            </a:r>
            <a:r>
              <a:rPr lang="en-US" sz="2000" i="1" dirty="0" smtClean="0">
                <a:hlinkClick r:id="rId2" action="ppaction://hlinksldjump"/>
              </a:rPr>
              <a:t> mate</a:t>
            </a:r>
            <a:r>
              <a:rPr lang="en-US" sz="2000" i="1" dirty="0" smtClean="0"/>
              <a:t> give my best respects to him &amp; his family &amp; tell him I have great pleasure in giving a good account of his son, he behaves himself </a:t>
            </a:r>
            <a:r>
              <a:rPr lang="en-US" sz="2000" i="1" dirty="0" err="1" smtClean="0"/>
              <a:t>mutch</a:t>
            </a:r>
            <a:r>
              <a:rPr lang="en-US" sz="2000" i="1" dirty="0" smtClean="0"/>
              <a:t> to my satisfaction, he has been very attentive to my two Boys, in teaching them to read and write; &amp; I shall not fail in advancing so soon as I see a good </a:t>
            </a:r>
            <a:r>
              <a:rPr lang="en-US" sz="2000" i="1" dirty="0" err="1" smtClean="0"/>
              <a:t>oppertunity</a:t>
            </a:r>
            <a:r>
              <a:rPr lang="en-US" sz="2000" i="1" dirty="0" smtClean="0"/>
              <a:t>.</a:t>
            </a:r>
          </a:p>
          <a:p>
            <a:pPr>
              <a:buNone/>
            </a:pPr>
            <a:r>
              <a:rPr lang="en-US" sz="2000" i="1" dirty="0"/>
              <a:t>	</a:t>
            </a:r>
            <a:r>
              <a:rPr lang="en-AU" sz="2000" i="1" dirty="0"/>
              <a:t>You must take </a:t>
            </a:r>
            <a:r>
              <a:rPr lang="en-AU" sz="2000" i="1" dirty="0" err="1"/>
              <a:t>cear</a:t>
            </a:r>
            <a:r>
              <a:rPr lang="en-AU" sz="2000" i="1" dirty="0"/>
              <a:t> to have a few comforts with you when you leave, </a:t>
            </a:r>
            <a:r>
              <a:rPr lang="en-AU" sz="2000" i="1" dirty="0" err="1"/>
              <a:t>independant</a:t>
            </a:r>
            <a:r>
              <a:rPr lang="en-AU" sz="2000" i="1" dirty="0"/>
              <a:t> of the ship, as you are an old </a:t>
            </a:r>
            <a:r>
              <a:rPr lang="en-AU" sz="2000" i="1" dirty="0" err="1"/>
              <a:t>Traveler</a:t>
            </a:r>
            <a:r>
              <a:rPr lang="en-AU" sz="2000" i="1" dirty="0"/>
              <a:t> you are well </a:t>
            </a:r>
            <a:r>
              <a:rPr lang="en-AU" sz="2000" i="1" dirty="0" err="1"/>
              <a:t>aquainted</a:t>
            </a:r>
            <a:r>
              <a:rPr lang="en-AU" sz="2000" i="1" dirty="0"/>
              <a:t> with what is necessary, be sure you take plenty eggs with you for the children, you see that I have not been afraid to face my </a:t>
            </a:r>
            <a:r>
              <a:rPr lang="en-AU" sz="2000" i="1" dirty="0" err="1"/>
              <a:t>enemys</a:t>
            </a:r>
            <a:r>
              <a:rPr lang="en-AU" sz="2000" i="1" dirty="0"/>
              <a:t>, but I assure you that I have not one is </a:t>
            </a:r>
            <a:r>
              <a:rPr lang="en-AU" sz="2000" i="1" dirty="0" err="1"/>
              <a:t>thes</a:t>
            </a:r>
            <a:r>
              <a:rPr lang="en-AU" sz="2000" i="1" dirty="0"/>
              <a:t> whole place, &amp; to prove that </a:t>
            </a:r>
            <a:r>
              <a:rPr lang="en-AU" sz="2000" i="1" dirty="0" err="1"/>
              <a:t>mycredit</a:t>
            </a:r>
            <a:r>
              <a:rPr lang="en-AU" sz="2000" i="1" dirty="0"/>
              <a:t> is good, I have sold Bills … of £200 for articles purchased her for our settlement, and it will I trust convince those persons who gave your </a:t>
            </a:r>
            <a:endParaRPr lang="en-US" sz="2000"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6634"/>
            <a:ext cx="8229600" cy="6128008"/>
          </a:xfrm>
          <a:solidFill>
            <a:schemeClr val="bg2"/>
          </a:solidFill>
          <a:effectLst>
            <a:glow rad="101600">
              <a:schemeClr val="bg2">
                <a:alpha val="75000"/>
              </a:schemeClr>
            </a:glow>
          </a:effectLst>
        </p:spPr>
        <p:txBody>
          <a:bodyPr>
            <a:normAutofit fontScale="25000" lnSpcReduction="20000"/>
          </a:bodyPr>
          <a:lstStyle/>
          <a:p>
            <a:pPr>
              <a:lnSpc>
                <a:spcPct val="120000"/>
              </a:lnSpc>
              <a:buNone/>
            </a:pPr>
            <a:r>
              <a:rPr lang="en-US" sz="8000" dirty="0" smtClean="0"/>
              <a:t>	</a:t>
            </a:r>
            <a:r>
              <a:rPr lang="en-US" sz="8000" i="1" dirty="0" smtClean="0"/>
              <a:t>Mother such </a:t>
            </a:r>
            <a:r>
              <a:rPr lang="en-US" sz="8000" i="1" dirty="0" err="1" smtClean="0"/>
              <a:t>favourable</a:t>
            </a:r>
            <a:r>
              <a:rPr lang="en-US" sz="8000" i="1" dirty="0" smtClean="0"/>
              <a:t> account of me, that I am not afraid to meet any one in this world that I have seen before, I hope Marian is a good girl and is kind &amp; obedient to you, for she ought to be a </a:t>
            </a:r>
            <a:r>
              <a:rPr lang="en-US" sz="8000" i="1" dirty="0" err="1" smtClean="0"/>
              <a:t>patern</a:t>
            </a:r>
            <a:r>
              <a:rPr lang="en-US" sz="8000" i="1" dirty="0" smtClean="0"/>
              <a:t> to the rest, I have no fear of Georgiana , give my love to them all &amp; kiss them all for their Father. I hope little Tom is growing a fine boy as will Isabella, Polly, &amp; dear little Stewart. I hope you have not neglected poor Polly   lip, Robert &amp; George send their dear love to you &amp; their sisters &amp; brothers, Robert never hears your name mentioned but he </a:t>
            </a:r>
            <a:r>
              <a:rPr lang="en-US" sz="8000" i="1" dirty="0" err="1" smtClean="0"/>
              <a:t>crys</a:t>
            </a:r>
            <a:r>
              <a:rPr lang="en-US" sz="8000" i="1" dirty="0" smtClean="0"/>
              <a:t> bitterly, poor George he often talks of you but of course have not that sense of feeling, he is the fiddle of the vessel, once more give my love to all inquiring friend and accept the love of</a:t>
            </a:r>
            <a:br>
              <a:rPr lang="en-US" sz="8000" i="1" dirty="0" smtClean="0"/>
            </a:br>
            <a:r>
              <a:rPr lang="en-US" sz="8000" i="1" dirty="0" smtClean="0"/>
              <a:t>Your ever </a:t>
            </a:r>
            <a:r>
              <a:rPr lang="en-US" sz="8000" i="1" dirty="0" err="1" smtClean="0"/>
              <a:t>Afectionad</a:t>
            </a:r>
            <a:r>
              <a:rPr lang="en-US" sz="8000" i="1" dirty="0" smtClean="0"/>
              <a:t> Husband,</a:t>
            </a:r>
            <a:br>
              <a:rPr lang="en-US" sz="8000" i="1" dirty="0" smtClean="0"/>
            </a:br>
            <a:r>
              <a:rPr lang="en-US" sz="8000" i="1" dirty="0" smtClean="0"/>
              <a:t>George Martin.</a:t>
            </a:r>
            <a:endParaRPr lang="en-US" sz="4000" i="1" dirty="0" smtClean="0"/>
          </a:p>
          <a:p>
            <a:pPr>
              <a:lnSpc>
                <a:spcPct val="120000"/>
              </a:lnSpc>
              <a:buNone/>
            </a:pPr>
            <a:r>
              <a:rPr lang="en-US" sz="8000" i="1" dirty="0"/>
              <a:t>	</a:t>
            </a:r>
            <a:r>
              <a:rPr lang="en-US" sz="8000" i="1" dirty="0" smtClean="0"/>
              <a:t>Mr. &amp; Mrs. </a:t>
            </a:r>
            <a:r>
              <a:rPr lang="en-US" sz="8000" i="1" dirty="0" err="1" smtClean="0"/>
              <a:t>Bascombe</a:t>
            </a:r>
            <a:r>
              <a:rPr lang="en-US" sz="8000" i="1" dirty="0" smtClean="0"/>
              <a:t> sends</a:t>
            </a:r>
            <a:br>
              <a:rPr lang="en-US" sz="8000" i="1" dirty="0" smtClean="0"/>
            </a:br>
            <a:r>
              <a:rPr lang="en-US" sz="8000" i="1" dirty="0" smtClean="0"/>
              <a:t>their best respects</a:t>
            </a:r>
            <a:br>
              <a:rPr lang="en-US" sz="8000" i="1" dirty="0" smtClean="0"/>
            </a:br>
            <a:r>
              <a:rPr lang="en-US" sz="8000" i="1" dirty="0" smtClean="0"/>
              <a:t>God bless you &amp; send you soon to me.</a:t>
            </a:r>
            <a:endParaRPr lang="en-US" sz="4000" i="1" dirty="0" smtClean="0"/>
          </a:p>
          <a:p>
            <a:pPr>
              <a:lnSpc>
                <a:spcPct val="120000"/>
              </a:lnSpc>
              <a:buNone/>
            </a:pPr>
            <a:r>
              <a:rPr lang="en-US" sz="8000" i="1" dirty="0"/>
              <a:t>	</a:t>
            </a:r>
            <a:r>
              <a:rPr lang="en-US" sz="8000" i="1" dirty="0" smtClean="0"/>
              <a:t>Bring the certificate of your Marriage &amp; the births</a:t>
            </a:r>
            <a:br>
              <a:rPr lang="en-US" sz="8000" i="1" dirty="0" smtClean="0"/>
            </a:br>
            <a:r>
              <a:rPr lang="en-US" sz="8000" i="1" dirty="0" smtClean="0"/>
              <a:t>of Marian &amp; Thomas, for should anything happen to me</a:t>
            </a:r>
            <a:br>
              <a:rPr lang="en-US" sz="8000" i="1" dirty="0" smtClean="0"/>
            </a:br>
            <a:r>
              <a:rPr lang="en-US" sz="8000" i="1" dirty="0" smtClean="0"/>
              <a:t>you can get your Dower of that 800 acres of land which</a:t>
            </a:r>
            <a:br>
              <a:rPr lang="en-US" sz="8000" i="1" dirty="0" smtClean="0"/>
            </a:br>
            <a:r>
              <a:rPr lang="en-US" sz="8000" i="1" dirty="0" smtClean="0"/>
              <a:t>is now become very valuable.</a:t>
            </a:r>
          </a:p>
          <a:p>
            <a:endParaRPr lang="en-US"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Inquiry Questions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rmAutofit/>
          </a:bodyPr>
          <a:lstStyle/>
          <a:p>
            <a:r>
              <a:rPr lang="en-US" sz="2000" dirty="0" smtClean="0"/>
              <a:t>Why were family groups invited to establish the colony of South Australia?</a:t>
            </a:r>
          </a:p>
          <a:p>
            <a:pPr>
              <a:buNone/>
            </a:pPr>
            <a:endParaRPr lang="en-US" sz="2000" dirty="0" smtClean="0"/>
          </a:p>
          <a:p>
            <a:r>
              <a:rPr lang="en-US" sz="2000" dirty="0" smtClean="0"/>
              <a:t>How were the ships </a:t>
            </a:r>
            <a:r>
              <a:rPr lang="en-US" sz="2000" dirty="0" err="1" smtClean="0"/>
              <a:t>organised</a:t>
            </a:r>
            <a:r>
              <a:rPr lang="en-US" sz="2000" dirty="0" smtClean="0"/>
              <a:t> to cater for family groups, (e.g. cabins and sleeping)?</a:t>
            </a:r>
          </a:p>
          <a:p>
            <a:pPr>
              <a:buNone/>
            </a:pPr>
            <a:endParaRPr lang="en-US" sz="2000" dirty="0" smtClean="0"/>
          </a:p>
          <a:p>
            <a:r>
              <a:rPr lang="en-US" sz="2000" dirty="0" smtClean="0"/>
              <a:t>What were English family structures like in 1836?</a:t>
            </a:r>
          </a:p>
          <a:p>
            <a:pPr>
              <a:buNone/>
            </a:pPr>
            <a:endParaRPr lang="en-US" sz="2000" dirty="0" smtClean="0"/>
          </a:p>
          <a:p>
            <a:r>
              <a:rPr lang="en-US" sz="2000" dirty="0" smtClean="0"/>
              <a:t>How have family structures changed since 1836?</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US" dirty="0" smtClean="0"/>
              <a:t>Images</a:t>
            </a:r>
            <a:endParaRPr lang="en-US" dirty="0"/>
          </a:p>
        </p:txBody>
      </p:sp>
      <p:pic>
        <p:nvPicPr>
          <p:cNvPr id="4" name="Picture 3"/>
          <p:cNvPicPr>
            <a:picLocks noChangeAspect="1"/>
          </p:cNvPicPr>
          <p:nvPr/>
        </p:nvPicPr>
        <p:blipFill>
          <a:blip r:embed="rId3"/>
          <a:stretch>
            <a:fillRect/>
          </a:stretch>
        </p:blipFill>
        <p:spPr>
          <a:xfrm>
            <a:off x="2876881" y="1594177"/>
            <a:ext cx="3569268" cy="4431841"/>
          </a:xfrm>
          <a:prstGeom prst="rect">
            <a:avLst/>
          </a:prstGeom>
        </p:spPr>
      </p:pic>
      <p:sp>
        <p:nvSpPr>
          <p:cNvPr id="5" name="Rectangle 4"/>
          <p:cNvSpPr/>
          <p:nvPr/>
        </p:nvSpPr>
        <p:spPr>
          <a:xfrm>
            <a:off x="1445745" y="6026018"/>
            <a:ext cx="6607189" cy="646331"/>
          </a:xfrm>
          <a:prstGeom prst="rect">
            <a:avLst/>
          </a:prstGeom>
        </p:spPr>
        <p:txBody>
          <a:bodyPr wrap="square">
            <a:spAutoFit/>
          </a:bodyPr>
          <a:lstStyle/>
          <a:p>
            <a:r>
              <a:rPr lang="en-US" dirty="0" smtClean="0">
                <a:solidFill>
                  <a:schemeClr val="bg2"/>
                </a:solidFill>
              </a:rPr>
              <a:t>Mary Thomas, painted by her daughter Frances, aged fourteen. 1834. Image courtesy of the Estate of Joan </a:t>
            </a:r>
            <a:r>
              <a:rPr lang="en-US" dirty="0" err="1" smtClean="0">
                <a:solidFill>
                  <a:schemeClr val="bg2"/>
                </a:solidFill>
              </a:rPr>
              <a:t>Kyffin</a:t>
            </a:r>
            <a:r>
              <a:rPr lang="en-US" dirty="0" smtClean="0">
                <a:solidFill>
                  <a:schemeClr val="bg2"/>
                </a:solidFill>
              </a:rPr>
              <a:t> Willington</a:t>
            </a:r>
            <a:endParaRPr lang="en-US" dirty="0">
              <a:solidFill>
                <a:schemeClr val="bg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08114" y="267820"/>
            <a:ext cx="3796402" cy="5419879"/>
          </a:xfrm>
          <a:prstGeom prst="rect">
            <a:avLst/>
          </a:prstGeom>
        </p:spPr>
      </p:pic>
      <p:sp>
        <p:nvSpPr>
          <p:cNvPr id="8" name="Rectangle 7"/>
          <p:cNvSpPr/>
          <p:nvPr/>
        </p:nvSpPr>
        <p:spPr>
          <a:xfrm>
            <a:off x="405349" y="5676515"/>
            <a:ext cx="8228587" cy="923330"/>
          </a:xfrm>
          <a:prstGeom prst="rect">
            <a:avLst/>
          </a:prstGeom>
        </p:spPr>
        <p:txBody>
          <a:bodyPr wrap="square">
            <a:spAutoFit/>
          </a:bodyPr>
          <a:lstStyle/>
          <a:p>
            <a:pPr algn="ctr"/>
            <a:r>
              <a:rPr lang="en-US" dirty="0" smtClean="0">
                <a:solidFill>
                  <a:srgbClr val="EEECE1"/>
                </a:solidFill>
              </a:rPr>
              <a:t>"Children of the Lady Elizabeth &amp; Charles </a:t>
            </a:r>
            <a:r>
              <a:rPr lang="en-US" dirty="0" err="1" smtClean="0">
                <a:solidFill>
                  <a:srgbClr val="EEECE1"/>
                </a:solidFill>
              </a:rPr>
              <a:t>Scrase</a:t>
            </a:r>
            <a:r>
              <a:rPr lang="en-US" dirty="0" smtClean="0">
                <a:solidFill>
                  <a:srgbClr val="EEECE1"/>
                </a:solidFill>
              </a:rPr>
              <a:t> </a:t>
            </a:r>
            <a:r>
              <a:rPr lang="en-US" dirty="0" err="1" smtClean="0">
                <a:solidFill>
                  <a:srgbClr val="EEECE1"/>
                </a:solidFill>
              </a:rPr>
              <a:t>Dickins</a:t>
            </a:r>
            <a:r>
              <a:rPr lang="en-US" dirty="0" smtClean="0">
                <a:solidFill>
                  <a:srgbClr val="EEECE1"/>
                </a:solidFill>
              </a:rPr>
              <a:t>" (playing with a toy sailing boat) engraved by </a:t>
            </a:r>
            <a:r>
              <a:rPr lang="en-US" dirty="0" err="1" smtClean="0">
                <a:solidFill>
                  <a:srgbClr val="EEECE1"/>
                </a:solidFill>
              </a:rPr>
              <a:t>W.H.Egleton</a:t>
            </a:r>
            <a:r>
              <a:rPr lang="en-US" dirty="0" smtClean="0">
                <a:solidFill>
                  <a:srgbClr val="EEECE1"/>
                </a:solidFill>
              </a:rPr>
              <a:t> after a picture by Miss. </a:t>
            </a:r>
            <a:r>
              <a:rPr lang="en-US" dirty="0" err="1" smtClean="0">
                <a:solidFill>
                  <a:srgbClr val="EEECE1"/>
                </a:solidFill>
              </a:rPr>
              <a:t>F.Corbaux</a:t>
            </a:r>
            <a:r>
              <a:rPr lang="en-US" dirty="0" smtClean="0">
                <a:solidFill>
                  <a:srgbClr val="EEECE1"/>
                </a:solidFill>
              </a:rPr>
              <a:t>, published in Fisher's Drawing Room Scrap Book, 1849.. Ref G6842</a:t>
            </a:r>
            <a:endParaRPr lang="en-US" dirty="0">
              <a:solidFill>
                <a:srgbClr val="EEECE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798" y="301163"/>
            <a:ext cx="8327308" cy="1270121"/>
          </a:xfrm>
          <a:blipFill rotWithShape="1">
            <a:blip r:embed="rId2"/>
            <a:stretch>
              <a:fillRect/>
            </a:stretch>
          </a:blipFill>
        </p:spPr>
        <p:txBody>
          <a:bodyPr>
            <a:normAutofit/>
          </a:bodyPr>
          <a:lstStyle/>
          <a:p>
            <a:r>
              <a:rPr lang="en-US" sz="3200" dirty="0" smtClean="0">
                <a:latin typeface="Lucida Calligraphy"/>
                <a:cs typeface="Lucida Calligraphy"/>
              </a:rPr>
              <a:t>Glossary of Terms</a:t>
            </a:r>
            <a:endParaRPr lang="en-US" sz="3200" dirty="0">
              <a:latin typeface="Lucida Calligraphy"/>
              <a:cs typeface="Lucida Calligraphy"/>
            </a:endParaRPr>
          </a:p>
        </p:txBody>
      </p:sp>
      <p:sp>
        <p:nvSpPr>
          <p:cNvPr id="3" name="Subtitle 2"/>
          <p:cNvSpPr>
            <a:spLocks noGrp="1"/>
          </p:cNvSpPr>
          <p:nvPr>
            <p:ph type="subTitle" idx="1"/>
          </p:nvPr>
        </p:nvSpPr>
        <p:spPr>
          <a:xfrm>
            <a:off x="392798" y="1833165"/>
            <a:ext cx="8327308" cy="4740040"/>
          </a:xfrm>
          <a:solidFill>
            <a:schemeClr val="bg2"/>
          </a:solidFill>
          <a:effectLst>
            <a:glow rad="101600">
              <a:schemeClr val="bg2">
                <a:alpha val="75000"/>
              </a:schemeClr>
            </a:glow>
          </a:effectLst>
        </p:spPr>
        <p:txBody>
          <a:bodyPr>
            <a:noAutofit/>
          </a:bodyPr>
          <a:lstStyle/>
          <a:p>
            <a:pPr algn="l"/>
            <a:r>
              <a:rPr lang="en-AU" sz="1550" b="1" dirty="0" smtClean="0">
                <a:solidFill>
                  <a:srgbClr val="000000"/>
                </a:solidFill>
              </a:rPr>
              <a:t>Second mate</a:t>
            </a:r>
          </a:p>
          <a:p>
            <a:pPr marL="285750" indent="-285750" algn="l">
              <a:buFont typeface="Arial" pitchFamily="34" charset="0"/>
              <a:buChar char="•"/>
            </a:pPr>
            <a:r>
              <a:rPr lang="en-AU" sz="1550" dirty="0" smtClean="0">
                <a:solidFill>
                  <a:srgbClr val="000000"/>
                </a:solidFill>
              </a:rPr>
              <a:t>A </a:t>
            </a:r>
            <a:r>
              <a:rPr lang="en-AU" sz="1550" dirty="0">
                <a:solidFill>
                  <a:srgbClr val="000000"/>
                </a:solidFill>
              </a:rPr>
              <a:t>merchant ship’s officer next in rank below the first mate; also known as a ‘second officer</a:t>
            </a:r>
            <a:r>
              <a:rPr lang="en-AU" sz="1550" dirty="0" smtClean="0">
                <a:solidFill>
                  <a:srgbClr val="000000"/>
                </a:solidFill>
              </a:rPr>
              <a:t>’.</a:t>
            </a:r>
          </a:p>
          <a:p>
            <a:pPr marL="285750" indent="-285750" algn="l">
              <a:buFont typeface="Arial" pitchFamily="34" charset="0"/>
              <a:buChar char="•"/>
            </a:pPr>
            <a:endParaRPr lang="en-AU" sz="1550" dirty="0">
              <a:solidFill>
                <a:srgbClr val="000000"/>
              </a:solidFill>
            </a:endParaRPr>
          </a:p>
          <a:p>
            <a:pPr marL="285750" indent="-285750" algn="l">
              <a:buFont typeface="Arial" pitchFamily="34" charset="0"/>
              <a:buChar char="•"/>
            </a:pPr>
            <a:endParaRPr lang="en-AU" sz="1550" dirty="0" smtClean="0">
              <a:solidFill>
                <a:srgbClr val="000000"/>
              </a:solidFill>
            </a:endParaRPr>
          </a:p>
          <a:p>
            <a:pPr marL="285750" indent="-285750" algn="l">
              <a:buFont typeface="Arial" pitchFamily="34" charset="0"/>
              <a:buChar char="•"/>
            </a:pPr>
            <a:endParaRPr lang="en-AU" sz="1550" dirty="0">
              <a:solidFill>
                <a:srgbClr val="000000"/>
              </a:solidFill>
            </a:endParaRPr>
          </a:p>
          <a:p>
            <a:pPr marL="285750" indent="-285750" algn="l">
              <a:buFont typeface="Arial" pitchFamily="34" charset="0"/>
              <a:buChar char="•"/>
            </a:pPr>
            <a:endParaRPr lang="en-AU" sz="1550" dirty="0" smtClean="0">
              <a:solidFill>
                <a:srgbClr val="000000"/>
              </a:solidFill>
            </a:endParaRPr>
          </a:p>
          <a:p>
            <a:pPr marL="285750" indent="-285750" algn="l">
              <a:buFont typeface="Arial" pitchFamily="34" charset="0"/>
              <a:buChar char="•"/>
            </a:pPr>
            <a:endParaRPr lang="en-AU" sz="1550" dirty="0">
              <a:solidFill>
                <a:srgbClr val="000000"/>
              </a:solidFill>
            </a:endParaRPr>
          </a:p>
          <a:p>
            <a:pPr marL="285750" indent="-285750" algn="l">
              <a:buFont typeface="Arial" pitchFamily="34" charset="0"/>
              <a:buChar char="•"/>
            </a:pPr>
            <a:endParaRPr lang="en-AU" sz="1550" dirty="0" smtClean="0">
              <a:solidFill>
                <a:srgbClr val="000000"/>
              </a:solidFill>
            </a:endParaRPr>
          </a:p>
          <a:p>
            <a:pPr marL="285750" indent="-285750" algn="l">
              <a:buFont typeface="Arial" pitchFamily="34" charset="0"/>
              <a:buChar char="•"/>
            </a:pPr>
            <a:endParaRPr lang="en-AU" sz="1550" dirty="0">
              <a:solidFill>
                <a:srgbClr val="000000"/>
              </a:solidFill>
            </a:endParaRPr>
          </a:p>
          <a:p>
            <a:pPr marL="285750" indent="-285750" algn="l">
              <a:buFont typeface="Arial" pitchFamily="34" charset="0"/>
              <a:buChar char="•"/>
            </a:pPr>
            <a:endParaRPr lang="en-AU" sz="1550" dirty="0" smtClean="0">
              <a:solidFill>
                <a:srgbClr val="000000"/>
              </a:solidFill>
            </a:endParaRPr>
          </a:p>
          <a:p>
            <a:pPr marL="285750" indent="-285750" algn="l">
              <a:buFont typeface="Arial" pitchFamily="34" charset="0"/>
              <a:buChar char="•"/>
            </a:pPr>
            <a:endParaRPr lang="en-AU" sz="1550" dirty="0">
              <a:solidFill>
                <a:srgbClr val="000000"/>
              </a:solidFill>
            </a:endParaRPr>
          </a:p>
          <a:p>
            <a:pPr marL="285750" indent="-285750" algn="l">
              <a:buFont typeface="Arial" pitchFamily="34" charset="0"/>
              <a:buChar char="•"/>
            </a:pPr>
            <a:endParaRPr lang="en-AU" sz="1550" dirty="0" smtClean="0">
              <a:solidFill>
                <a:srgbClr val="000000"/>
              </a:solidFill>
            </a:endParaRPr>
          </a:p>
          <a:p>
            <a:pPr marL="285750" indent="-285750" algn="l">
              <a:buFont typeface="Arial" pitchFamily="34" charset="0"/>
              <a:buChar char="•"/>
            </a:pPr>
            <a:endParaRPr lang="en-AU" sz="1550" dirty="0">
              <a:solidFill>
                <a:srgbClr val="000000"/>
              </a:solidFill>
            </a:endParaRPr>
          </a:p>
          <a:p>
            <a:pPr marL="285750" indent="-285750" algn="l">
              <a:buFont typeface="Arial" pitchFamily="34" charset="0"/>
              <a:buChar char="•"/>
            </a:pPr>
            <a:endParaRPr lang="en-AU" sz="1550" dirty="0" smtClean="0">
              <a:solidFill>
                <a:srgbClr val="000000"/>
              </a:solidFill>
            </a:endParaRPr>
          </a:p>
          <a:p>
            <a:pPr marL="285750" indent="-285750" algn="l">
              <a:buFont typeface="Arial" pitchFamily="34" charset="0"/>
              <a:buChar char="•"/>
            </a:pPr>
            <a:endParaRPr lang="en-AU" sz="1550" dirty="0">
              <a:solidFill>
                <a:srgbClr val="000000"/>
              </a:solidFill>
            </a:endParaRPr>
          </a:p>
          <a:p>
            <a:pPr algn="l"/>
            <a:r>
              <a:rPr lang="en-AU" sz="1550" dirty="0" smtClean="0">
                <a:solidFill>
                  <a:srgbClr val="000000"/>
                </a:solidFill>
              </a:rPr>
              <a:t>													</a:t>
            </a:r>
            <a:r>
              <a:rPr lang="en-AU" sz="1550" dirty="0" smtClean="0">
                <a:solidFill>
                  <a:srgbClr val="000000"/>
                </a:solidFill>
                <a:hlinkClick r:id="rId3" action="ppaction://hlinksldjump"/>
              </a:rPr>
              <a:t>Return to Journal Entries</a:t>
            </a:r>
            <a:endParaRPr lang="en-US" sz="1550" dirty="0" smtClean="0">
              <a:solidFill>
                <a:srgbClr val="000000"/>
              </a:solidFill>
            </a:endParaRPr>
          </a:p>
        </p:txBody>
      </p:sp>
    </p:spTree>
    <p:extLst>
      <p:ext uri="{BB962C8B-B14F-4D97-AF65-F5344CB8AC3E}">
        <p14:creationId xmlns:p14="http://schemas.microsoft.com/office/powerpoint/2010/main" val="298949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Overview</a:t>
            </a:r>
            <a:endParaRPr lang="en-US" sz="3600" dirty="0">
              <a:latin typeface="Lucida Calligraphy"/>
              <a:cs typeface="Lucida Calligraphy"/>
            </a:endParaRPr>
          </a:p>
        </p:txBody>
      </p:sp>
      <p:sp>
        <p:nvSpPr>
          <p:cNvPr id="5" name="Content Placeholder 2"/>
          <p:cNvSpPr>
            <a:spLocks noGrp="1"/>
          </p:cNvSpPr>
          <p:nvPr>
            <p:ph idx="1"/>
          </p:nvPr>
        </p:nvSpPr>
        <p:spPr>
          <a:solidFill>
            <a:schemeClr val="bg2"/>
          </a:solidFill>
          <a:effectLst>
            <a:glow rad="101600">
              <a:schemeClr val="bg2">
                <a:alpha val="75000"/>
              </a:schemeClr>
            </a:glow>
          </a:effectLst>
        </p:spPr>
        <p:txBody>
          <a:bodyPr>
            <a:normAutofit/>
          </a:bodyPr>
          <a:lstStyle/>
          <a:p>
            <a:pPr marL="0" indent="0">
              <a:buNone/>
            </a:pPr>
            <a:r>
              <a:rPr lang="en-AU" sz="2000" dirty="0"/>
              <a:t>Between February and July 1836 nine ships left Britain bound for the newly created province of South Australia. On-board the ships were passengers who over many long months braved the perils of the ocean, including some of the most treacherous seas in the world to begin a new life on the other side of the world. </a:t>
            </a:r>
          </a:p>
          <a:p>
            <a:pPr marL="0" indent="0">
              <a:buNone/>
            </a:pPr>
            <a:endParaRPr lang="en-AU" sz="2000" dirty="0"/>
          </a:p>
          <a:p>
            <a:pPr marL="0" indent="0">
              <a:buNone/>
            </a:pPr>
            <a:r>
              <a:rPr lang="en-AU" sz="2000" dirty="0"/>
              <a:t>This resource uses the stories from these nine ships as recorded by the passengers and crew in their personal journals.</a:t>
            </a:r>
          </a:p>
          <a:p>
            <a:pPr marL="0" indent="0">
              <a:buNone/>
            </a:pPr>
            <a:endParaRPr lang="en-US" sz="2000" dirty="0"/>
          </a:p>
        </p:txBody>
      </p:sp>
    </p:spTree>
    <p:extLst>
      <p:ext uri="{BB962C8B-B14F-4D97-AF65-F5344CB8AC3E}">
        <p14:creationId xmlns:p14="http://schemas.microsoft.com/office/powerpoint/2010/main" val="929427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US" sz="3600" dirty="0" smtClean="0">
                <a:latin typeface="Lucida Calligraphy"/>
                <a:cs typeface="Lucida Calligraphy"/>
              </a:rPr>
              <a:t>Contents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lstStyle/>
          <a:p>
            <a:r>
              <a:rPr lang="en-AU" dirty="0" smtClean="0">
                <a:cs typeface="Times New Roman" pitchFamily="18" charset="0"/>
                <a:hlinkClick r:id="rId3" action="ppaction://hlinksldjump"/>
              </a:rPr>
              <a:t>Introduction</a:t>
            </a:r>
            <a:endParaRPr lang="en-AU" dirty="0" smtClean="0">
              <a:cs typeface="Times New Roman" pitchFamily="18" charset="0"/>
            </a:endParaRPr>
          </a:p>
          <a:p>
            <a:r>
              <a:rPr lang="en-AU" dirty="0" smtClean="0">
                <a:cs typeface="Times New Roman" pitchFamily="18" charset="0"/>
                <a:hlinkClick r:id="rId4" action="ppaction://hlinksldjump"/>
              </a:rPr>
              <a:t>Journal entries</a:t>
            </a:r>
            <a:endParaRPr lang="en-AU" dirty="0" smtClean="0">
              <a:cs typeface="Times New Roman" pitchFamily="18" charset="0"/>
            </a:endParaRPr>
          </a:p>
          <a:p>
            <a:r>
              <a:rPr lang="en-AU" dirty="0" smtClean="0">
                <a:cs typeface="Times New Roman" pitchFamily="18" charset="0"/>
                <a:hlinkClick r:id="rId5" action="ppaction://hlinksldjump"/>
              </a:rPr>
              <a:t>Inquiry Questions</a:t>
            </a:r>
            <a:endParaRPr lang="en-AU" dirty="0" smtClean="0">
              <a:cs typeface="Times New Roman" pitchFamily="18" charset="0"/>
            </a:endParaRPr>
          </a:p>
          <a:p>
            <a:r>
              <a:rPr lang="en-AU" dirty="0" smtClean="0">
                <a:cs typeface="Times New Roman" pitchFamily="18" charset="0"/>
                <a:hlinkClick r:id="rId6" action="ppaction://hlinksldjump"/>
              </a:rPr>
              <a:t>Relevant images </a:t>
            </a:r>
            <a:endParaRPr lang="en-AU" dirty="0" smtClean="0">
              <a:cs typeface="Times New Roman" pitchFamily="18" charset="0"/>
            </a:endParaRPr>
          </a:p>
          <a:p>
            <a:r>
              <a:rPr lang="en-AU" dirty="0" smtClean="0">
                <a:cs typeface="Times New Roman" pitchFamily="18" charset="0"/>
                <a:hlinkClick r:id="rId7" action="ppaction://hlinksldjump"/>
              </a:rPr>
              <a:t>Glossary of terms</a:t>
            </a:r>
            <a:endParaRPr lang="en-AU" dirty="0" smtClean="0">
              <a:cs typeface="Times New Roman" pitchFamily="18" charset="0"/>
            </a:endParaRPr>
          </a:p>
          <a:p>
            <a:pPr>
              <a:buNone/>
            </a:pPr>
            <a:endParaRPr lang="en-AU" dirty="0" smtClean="0">
              <a:cs typeface="Times New Roman" pitchFamily="18" charset="0"/>
            </a:endParaRP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US" sz="3600" dirty="0" smtClean="0">
                <a:latin typeface="Lucida Calligraphy"/>
                <a:cs typeface="Lucida Calligraphy"/>
              </a:rPr>
              <a:t>Introduction</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rmAutofit/>
          </a:bodyPr>
          <a:lstStyle/>
          <a:p>
            <a:pPr>
              <a:buNone/>
            </a:pPr>
            <a:r>
              <a:rPr lang="en-US" sz="2000" dirty="0" smtClean="0"/>
              <a:t>This week we read the exciting news about the birth of a baby onboard the</a:t>
            </a:r>
          </a:p>
          <a:p>
            <a:pPr>
              <a:buNone/>
            </a:pPr>
            <a:r>
              <a:rPr lang="en-US" sz="2000" dirty="0" smtClean="0"/>
              <a:t>Buffalo. A number of family groups made the journey to South Australia in</a:t>
            </a:r>
          </a:p>
          <a:p>
            <a:pPr>
              <a:buNone/>
            </a:pPr>
            <a:r>
              <a:rPr lang="en-US" sz="2000" dirty="0" smtClean="0"/>
              <a:t>1836 with many ships carrying infants and children. Imagine how this long</a:t>
            </a:r>
          </a:p>
          <a:p>
            <a:pPr>
              <a:buNone/>
            </a:pPr>
            <a:r>
              <a:rPr lang="en-US" sz="2000" dirty="0" smtClean="0"/>
              <a:t>journey would appear through the eyes of a child compared to that of an</a:t>
            </a:r>
          </a:p>
          <a:p>
            <a:pPr>
              <a:buNone/>
            </a:pPr>
            <a:r>
              <a:rPr lang="en-US" sz="2000" dirty="0" smtClean="0"/>
              <a:t>adult.  How did the journey and associated risks differ between children and</a:t>
            </a:r>
          </a:p>
          <a:p>
            <a:pPr>
              <a:buNone/>
            </a:pPr>
            <a:r>
              <a:rPr lang="en-US" sz="2000" dirty="0" smtClean="0"/>
              <a:t>adults? The long journeys to South Australia were testing times for families</a:t>
            </a:r>
          </a:p>
          <a:p>
            <a:pPr>
              <a:buNone/>
            </a:pPr>
            <a:r>
              <a:rPr lang="en-US" sz="2000" dirty="0" smtClean="0"/>
              <a:t>with children, while the arrival in South Australia brought other challenges.</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rmAutofit/>
          </a:bodyPr>
          <a:lstStyle/>
          <a:p>
            <a:pPr>
              <a:buNone/>
            </a:pPr>
            <a:r>
              <a:rPr lang="en-US" sz="2000" dirty="0" smtClean="0"/>
              <a:t>William Light, who arrived in South Australia on board the </a:t>
            </a:r>
            <a:r>
              <a:rPr lang="en-US" sz="2000" i="1" dirty="0" smtClean="0"/>
              <a:t>Rapid</a:t>
            </a:r>
            <a:r>
              <a:rPr lang="en-US" sz="2000" dirty="0" smtClean="0"/>
              <a:t> wrote: </a:t>
            </a:r>
          </a:p>
          <a:p>
            <a:pPr>
              <a:buNone/>
            </a:pPr>
            <a:endParaRPr lang="en-US" sz="2000" i="1" dirty="0" smtClean="0"/>
          </a:p>
          <a:p>
            <a:pPr>
              <a:buNone/>
            </a:pPr>
            <a:r>
              <a:rPr lang="en-US" sz="2000" i="1" dirty="0"/>
              <a:t>	</a:t>
            </a:r>
            <a:r>
              <a:rPr lang="en-US" sz="2000" i="1" dirty="0" smtClean="0"/>
              <a:t>29 October-Very sudden changes, hot and cold alternately, with showers. At five p.m. Captain Lipson and </a:t>
            </a:r>
            <a:r>
              <a:rPr lang="en-US" sz="2000" i="1" dirty="0" err="1" smtClean="0"/>
              <a:t>Mr</a:t>
            </a:r>
            <a:r>
              <a:rPr lang="en-US" sz="2000" i="1" dirty="0" smtClean="0"/>
              <a:t> Pullen arrived in the hatch-boat, from Nepean Bay. I wrote to Captain Rolls of the Cygnet to receive on board Captain Lipson and his family and proceed to Port Lincoln.</a:t>
            </a:r>
          </a:p>
        </p:txBody>
      </p:sp>
      <p:sp>
        <p:nvSpPr>
          <p:cNvPr id="5" name="Title 1"/>
          <p:cNvSpPr>
            <a:spLocks noGrp="1"/>
          </p:cNvSpPr>
          <p:nvPr>
            <p:ph type="title"/>
          </p:nvPr>
        </p:nvSpPr>
        <p:spPr>
          <a:blipFill rotWithShape="1">
            <a:blip r:embed="rId2"/>
            <a:stretch>
              <a:fillRect/>
            </a:stretch>
          </a:blipFill>
        </p:spPr>
        <p:txBody>
          <a:bodyPr>
            <a:normAutofit fontScale="90000"/>
          </a:bodyPr>
          <a:lstStyle/>
          <a:p>
            <a:r>
              <a:rPr lang="en-US" sz="2400" b="1" dirty="0" smtClean="0">
                <a:latin typeface="Lucida Calligraphy"/>
                <a:cs typeface="Lucida Calligraphy"/>
              </a:rPr>
              <a:t/>
            </a:r>
            <a:br>
              <a:rPr lang="en-US" sz="2400" b="1" dirty="0" smtClean="0">
                <a:latin typeface="Lucida Calligraphy"/>
                <a:cs typeface="Lucida Calligraphy"/>
              </a:rPr>
            </a:br>
            <a:r>
              <a:rPr lang="en-US" sz="2400" b="1" dirty="0" smtClean="0">
                <a:latin typeface="Lucida Calligraphy"/>
                <a:cs typeface="Lucida Calligraphy"/>
              </a:rPr>
              <a:t>Journals from settlers in South Australia:</a:t>
            </a:r>
            <a:br>
              <a:rPr lang="en-US" sz="2400" b="1" dirty="0" smtClean="0">
                <a:latin typeface="Lucida Calligraphy"/>
                <a:cs typeface="Lucida Calligraphy"/>
              </a:rPr>
            </a:br>
            <a:r>
              <a:rPr lang="en-US" sz="2400" b="1" dirty="0" smtClean="0">
                <a:latin typeface="Lucida Calligraphy"/>
                <a:cs typeface="Lucida Calligraphy"/>
              </a:rPr>
              <a:t>Sunday 29 October 1836</a:t>
            </a:r>
            <a:br>
              <a:rPr lang="en-US" sz="2400" b="1" dirty="0" smtClean="0">
                <a:latin typeface="Lucida Calligraphy"/>
                <a:cs typeface="Lucida Calligraphy"/>
              </a:rPr>
            </a:br>
            <a:endParaRPr lang="en-US" sz="2400" dirty="0">
              <a:latin typeface="Lucida Calligraphy"/>
              <a:cs typeface="Lucida Calligraph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13036"/>
          </a:xfrm>
          <a:solidFill>
            <a:schemeClr val="bg2"/>
          </a:solidFill>
          <a:effectLst>
            <a:glow rad="101600">
              <a:schemeClr val="bg2">
                <a:alpha val="75000"/>
              </a:schemeClr>
            </a:glow>
          </a:effectLst>
        </p:spPr>
        <p:txBody>
          <a:bodyPr>
            <a:noAutofit/>
          </a:bodyPr>
          <a:lstStyle/>
          <a:p>
            <a:pPr>
              <a:buNone/>
            </a:pPr>
            <a:r>
              <a:rPr lang="en-US" sz="2000" dirty="0" smtClean="0"/>
              <a:t>Captain George Martin, who arrived in South Australia on board the </a:t>
            </a:r>
            <a:r>
              <a:rPr lang="en-US" sz="2000" i="1" dirty="0" smtClean="0"/>
              <a:t>John Pirie</a:t>
            </a:r>
          </a:p>
          <a:p>
            <a:pPr>
              <a:buNone/>
            </a:pPr>
            <a:r>
              <a:rPr lang="en-US" sz="2000" dirty="0" smtClean="0"/>
              <a:t>wrote: </a:t>
            </a:r>
          </a:p>
          <a:p>
            <a:pPr>
              <a:buNone/>
            </a:pPr>
            <a:endParaRPr lang="en-US" sz="1000" i="1" dirty="0" smtClean="0"/>
          </a:p>
          <a:p>
            <a:pPr>
              <a:buNone/>
            </a:pPr>
            <a:r>
              <a:rPr lang="en-US" sz="2000" i="1" dirty="0"/>
              <a:t>	</a:t>
            </a:r>
            <a:r>
              <a:rPr lang="en-US" sz="2000" i="1" dirty="0" smtClean="0"/>
              <a:t>Hobart Town, Oct. 29</a:t>
            </a:r>
            <a:r>
              <a:rPr lang="en-US" sz="2000" i="1" baseline="30000" dirty="0" smtClean="0"/>
              <a:t>th</a:t>
            </a:r>
            <a:r>
              <a:rPr lang="en-US" sz="2000" i="1" dirty="0" smtClean="0"/>
              <a:t> 1836.</a:t>
            </a:r>
          </a:p>
          <a:p>
            <a:pPr>
              <a:buNone/>
            </a:pPr>
            <a:endParaRPr lang="en-US" sz="1000" i="1" dirty="0" smtClean="0"/>
          </a:p>
          <a:p>
            <a:pPr>
              <a:buNone/>
            </a:pPr>
            <a:r>
              <a:rPr lang="en-US" sz="2000" i="1" dirty="0"/>
              <a:t>	</a:t>
            </a:r>
            <a:r>
              <a:rPr lang="en-US" sz="2000" i="1" dirty="0" smtClean="0"/>
              <a:t>My Dearest Mary,</a:t>
            </a:r>
          </a:p>
          <a:p>
            <a:pPr>
              <a:buNone/>
            </a:pPr>
            <a:r>
              <a:rPr lang="en-US" sz="2000" i="1" dirty="0" smtClean="0"/>
              <a:t>	I have at length an opportunity of writing you, by the ship, </a:t>
            </a:r>
            <a:r>
              <a:rPr lang="en-US" sz="2000" i="1" dirty="0" err="1" smtClean="0"/>
              <a:t>Elphenston</a:t>
            </a:r>
            <a:r>
              <a:rPr lang="en-US" sz="2000" i="1" dirty="0" smtClean="0"/>
              <a:t>, to inform you that we have all arrived safe at our port; the first part of the passage till nearly as far as the Cape, we had very fine weather, never once having </a:t>
            </a:r>
            <a:r>
              <a:rPr lang="en-US" sz="2000" i="1" dirty="0" err="1" smtClean="0"/>
              <a:t>ocasion</a:t>
            </a:r>
            <a:r>
              <a:rPr lang="en-US" sz="2000" i="1" dirty="0" smtClean="0"/>
              <a:t> to take a reef in, but the remainder just nothing but dreadful gale but we did not suffer any loss, she being a very fine sea boat, and I made Kangaroo Island to the hour, the other two ships the Duke of York &amp; Lady Mary Pelham, having left England one ten &amp; the other fourteen days before me, arrived but five &amp; ten days before me, so I think I don well in so small a vessel, particularly as both those vessels where fast</a:t>
            </a:r>
            <a:r>
              <a:rPr lang="en-AU" sz="2000" i="1" dirty="0" err="1"/>
              <a:t>sailers</a:t>
            </a:r>
            <a:r>
              <a:rPr lang="en-AU" sz="2000" i="1" dirty="0"/>
              <a:t> having been both Packets, the two Commissioners Ships we beat </a:t>
            </a:r>
            <a:endParaRPr lang="en-US" sz="2000" dirty="0"/>
          </a:p>
        </p:txBody>
      </p:sp>
      <p:sp>
        <p:nvSpPr>
          <p:cNvPr id="5" name="Title 1"/>
          <p:cNvSpPr>
            <a:spLocks noGrp="1"/>
          </p:cNvSpPr>
          <p:nvPr>
            <p:ph type="title"/>
          </p:nvPr>
        </p:nvSpPr>
        <p:spPr>
          <a:blipFill rotWithShape="1">
            <a:blip r:embed="rId2"/>
            <a:stretch>
              <a:fillRect/>
            </a:stretch>
          </a:blipFill>
        </p:spPr>
        <p:txBody>
          <a:bodyPr>
            <a:normAutofit fontScale="90000"/>
          </a:bodyPr>
          <a:lstStyle/>
          <a:p>
            <a:r>
              <a:rPr lang="en-US" sz="2400" b="1" dirty="0" smtClean="0">
                <a:solidFill>
                  <a:srgbClr val="000000"/>
                </a:solidFill>
                <a:latin typeface="Lucida Calligraphy"/>
                <a:cs typeface="Lucida Calligraphy"/>
              </a:rPr>
              <a:t>Journals from passengers at sea:</a:t>
            </a:r>
            <a:br>
              <a:rPr lang="en-US" sz="2400" b="1" dirty="0" smtClean="0">
                <a:solidFill>
                  <a:srgbClr val="000000"/>
                </a:solidFill>
                <a:latin typeface="Lucida Calligraphy"/>
                <a:cs typeface="Lucida Calligraphy"/>
              </a:rPr>
            </a:br>
            <a:r>
              <a:rPr lang="en-US" sz="2400" b="1" dirty="0" smtClean="0">
                <a:solidFill>
                  <a:srgbClr val="000000"/>
                </a:solidFill>
                <a:latin typeface="Lucida Calligraphy"/>
                <a:cs typeface="Lucida Calligraphy"/>
              </a:rPr>
              <a:t>Sunday 29 October 1836</a:t>
            </a:r>
            <a:br>
              <a:rPr lang="en-US" sz="2400" b="1" dirty="0" smtClean="0">
                <a:solidFill>
                  <a:srgbClr val="000000"/>
                </a:solidFill>
                <a:latin typeface="Lucida Calligraphy"/>
                <a:cs typeface="Lucida Calligraphy"/>
              </a:rPr>
            </a:br>
            <a:endParaRPr lang="en-US" sz="2400" dirty="0">
              <a:latin typeface="Lucida Calligraphy"/>
              <a:cs typeface="Lucida Calligraph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6634"/>
            <a:ext cx="8229600" cy="6128008"/>
          </a:xfrm>
          <a:solidFill>
            <a:schemeClr val="bg2"/>
          </a:solidFill>
          <a:effectLst>
            <a:glow rad="101600">
              <a:schemeClr val="bg2">
                <a:alpha val="75000"/>
              </a:schemeClr>
            </a:glow>
          </a:effectLst>
        </p:spPr>
        <p:txBody>
          <a:bodyPr>
            <a:noAutofit/>
          </a:bodyPr>
          <a:lstStyle/>
          <a:p>
            <a:pPr>
              <a:buNone/>
            </a:pPr>
            <a:r>
              <a:rPr lang="en-US" sz="2000" dirty="0" smtClean="0"/>
              <a:t>	</a:t>
            </a:r>
            <a:r>
              <a:rPr lang="en-AU" sz="2000" i="1" dirty="0" smtClean="0"/>
              <a:t>one </a:t>
            </a:r>
            <a:r>
              <a:rPr lang="en-AU" sz="2000" i="1" dirty="0"/>
              <a:t>fourteen days &amp; the other six weeks, I was three weeks short of four months from Dartmouth, nothing particularly </a:t>
            </a:r>
            <a:r>
              <a:rPr lang="en-AU" sz="2000" i="1" dirty="0" err="1"/>
              <a:t>happen’d</a:t>
            </a:r>
            <a:r>
              <a:rPr lang="en-AU" sz="2000" i="1" dirty="0"/>
              <a:t> on the passage except one of our women passengers </a:t>
            </a:r>
            <a:r>
              <a:rPr lang="en-AU" sz="2000" i="1" dirty="0" err="1"/>
              <a:t>jumpt</a:t>
            </a:r>
            <a:r>
              <a:rPr lang="en-AU" sz="2000" i="1" dirty="0"/>
              <a:t> overboard in the heat of passion, the vessel was going at the rate of six knots at the time, I put the </a:t>
            </a:r>
            <a:r>
              <a:rPr lang="en-US" sz="2000" i="1" dirty="0" smtClean="0"/>
              <a:t>vessel about </a:t>
            </a:r>
            <a:r>
              <a:rPr lang="en-US" sz="2000" i="1" dirty="0" err="1" smtClean="0"/>
              <a:t>emidiately</a:t>
            </a:r>
            <a:r>
              <a:rPr lang="en-US" sz="2000" i="1" dirty="0" smtClean="0"/>
              <a:t> &amp; stood towards her &amp; succeeded in picking her up just as she was going down, she soon </a:t>
            </a:r>
            <a:r>
              <a:rPr lang="en-US" sz="2000" i="1" dirty="0" err="1" smtClean="0"/>
              <a:t>recover’d</a:t>
            </a:r>
            <a:r>
              <a:rPr lang="en-US" sz="2000" i="1" dirty="0" smtClean="0"/>
              <a:t> but </a:t>
            </a:r>
            <a:r>
              <a:rPr lang="en-US" sz="2000" i="1" dirty="0" err="1" smtClean="0"/>
              <a:t>blam’d</a:t>
            </a:r>
            <a:r>
              <a:rPr lang="en-US" sz="2000" i="1" dirty="0" smtClean="0"/>
              <a:t> me for saving her, she afterwards refused to take any food or </a:t>
            </a:r>
            <a:r>
              <a:rPr lang="en-US" sz="2000" i="1" dirty="0" err="1" smtClean="0"/>
              <a:t>nurishment</a:t>
            </a:r>
            <a:r>
              <a:rPr lang="en-US" sz="2000" i="1" dirty="0" smtClean="0"/>
              <a:t> till she became really ill and …………….. leaving a husband and four young children one not then </a:t>
            </a:r>
            <a:r>
              <a:rPr lang="en-US" sz="2000" i="1" dirty="0" err="1" smtClean="0"/>
              <a:t>ween’d</a:t>
            </a:r>
            <a:r>
              <a:rPr lang="en-US" sz="2000" i="1" dirty="0" smtClean="0"/>
              <a:t>, but it was a great blessing to them all, for she was a most horrid wretch, all the rest I landed safe &amp; well satisfied, but not so with either of the other vessels for they </a:t>
            </a:r>
            <a:r>
              <a:rPr lang="en-US" sz="2000" i="1" dirty="0" err="1" smtClean="0"/>
              <a:t>appear’d</a:t>
            </a:r>
            <a:r>
              <a:rPr lang="en-US" sz="2000" i="1" dirty="0" smtClean="0"/>
              <a:t> to have had nothing but quarreling all the passage out, and on shore after they landed, &amp; the crews of the vessels in a very </a:t>
            </a:r>
            <a:r>
              <a:rPr lang="en-US" sz="2000" i="1" dirty="0" err="1" smtClean="0"/>
              <a:t>insebordinate</a:t>
            </a:r>
            <a:r>
              <a:rPr lang="en-US" sz="2000" i="1" dirty="0" smtClean="0"/>
              <a:t> state, till my arrival, and I soon set them to wrights, after having set them in Irons and it was out of the </a:t>
            </a:r>
            <a:r>
              <a:rPr lang="en-US" sz="2000" i="1" dirty="0" err="1" smtClean="0"/>
              <a:t>Manningers</a:t>
            </a:r>
            <a:r>
              <a:rPr lang="en-US" sz="2000" i="1" dirty="0" smtClean="0"/>
              <a:t> power to rule them, </a:t>
            </a:r>
            <a:r>
              <a:rPr lang="en-US" sz="2000" i="1" dirty="0" err="1" smtClean="0"/>
              <a:t>ther</a:t>
            </a:r>
            <a:r>
              <a:rPr lang="en-US" sz="2000" i="1" dirty="0" smtClean="0"/>
              <a:t> being no Gov. nor any power to </a:t>
            </a:r>
            <a:r>
              <a:rPr lang="en-US" sz="2000" i="1" dirty="0" err="1" smtClean="0"/>
              <a:t>inforce</a:t>
            </a:r>
            <a:r>
              <a:rPr lang="en-US" sz="2000" i="1" dirty="0" smtClean="0"/>
              <a:t> obedience, I on the contrary have not had the least </a:t>
            </a:r>
            <a:r>
              <a:rPr lang="en-US" sz="2000" i="1" dirty="0" err="1" smtClean="0"/>
              <a:t>dificulty</a:t>
            </a:r>
            <a:r>
              <a:rPr lang="en-US" sz="2000" i="1" dirty="0" smtClean="0"/>
              <a:t> with any one on board, after I had restored them all to good order &amp; </a:t>
            </a:r>
            <a:r>
              <a:rPr lang="en-US" sz="2000" i="1" dirty="0" err="1" smtClean="0"/>
              <a:t>disiplene</a:t>
            </a:r>
            <a:r>
              <a:rPr lang="en-US" sz="2000" i="1" dirty="0" smtClean="0"/>
              <a:t>, the first </a:t>
            </a:r>
            <a:r>
              <a:rPr lang="en-US" sz="2000" i="1" dirty="0" err="1" smtClean="0"/>
              <a:t>Mirical</a:t>
            </a:r>
            <a:r>
              <a:rPr lang="en-US" sz="2000" i="1" dirty="0" smtClean="0"/>
              <a:t> I don was to join together two couple in holy Matrimony, one was no less a person than Mr. Stephens, the </a:t>
            </a:r>
            <a:r>
              <a:rPr lang="en-US" sz="2000" i="1" dirty="0" err="1" smtClean="0"/>
              <a:t>Maninger</a:t>
            </a:r>
            <a:r>
              <a:rPr lang="en-US" sz="2000" i="1" dirty="0" smtClean="0"/>
              <a:t>, after which I</a:t>
            </a:r>
            <a:r>
              <a:rPr lang="en-AU" sz="2000" i="1" dirty="0"/>
              <a:t>set about exploring the country, but found Kangaroo Island, a most </a:t>
            </a:r>
            <a:endParaRPr lang="en-US" sz="20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2821"/>
            <a:ext cx="8229600" cy="6294305"/>
          </a:xfrm>
          <a:solidFill>
            <a:schemeClr val="bg2"/>
          </a:solidFill>
          <a:effectLst>
            <a:glow rad="101600">
              <a:schemeClr val="bg2">
                <a:alpha val="75000"/>
              </a:schemeClr>
            </a:glow>
          </a:effectLst>
        </p:spPr>
        <p:txBody>
          <a:bodyPr>
            <a:noAutofit/>
          </a:bodyPr>
          <a:lstStyle/>
          <a:p>
            <a:pPr>
              <a:buNone/>
            </a:pPr>
            <a:r>
              <a:rPr lang="en-US" sz="2000" dirty="0"/>
              <a:t>	</a:t>
            </a:r>
            <a:r>
              <a:rPr lang="en-AU" sz="2000" i="1" dirty="0" smtClean="0"/>
              <a:t>wretched </a:t>
            </a:r>
            <a:r>
              <a:rPr lang="en-AU" sz="2000" i="1" dirty="0"/>
              <a:t>&amp; barren place not worth anything, &amp; feeling uneasy at the appearance of future prospects, I took a whaleboat, </a:t>
            </a:r>
            <a:r>
              <a:rPr lang="en-AU" sz="2000" i="1" dirty="0" err="1"/>
              <a:t>mand</a:t>
            </a:r>
            <a:r>
              <a:rPr lang="en-AU" sz="2000" i="1" dirty="0"/>
              <a:t> and </a:t>
            </a:r>
            <a:r>
              <a:rPr lang="en-AU" sz="2000" i="1" dirty="0" err="1"/>
              <a:t>arm’d</a:t>
            </a:r>
            <a:r>
              <a:rPr lang="en-AU" sz="2000" i="1" dirty="0"/>
              <a:t> it well, &amp; went over to the main, which is but twelve miles </a:t>
            </a:r>
            <a:r>
              <a:rPr lang="en-AU" sz="2000" i="1" dirty="0" smtClean="0"/>
              <a:t>across, </a:t>
            </a:r>
            <a:r>
              <a:rPr lang="en-US" sz="2000" i="1" dirty="0" smtClean="0"/>
              <a:t>I proceeded up the gulf of St </a:t>
            </a:r>
            <a:r>
              <a:rPr lang="en-US" sz="2000" i="1" dirty="0" err="1" smtClean="0"/>
              <a:t>Vincents</a:t>
            </a:r>
            <a:r>
              <a:rPr lang="en-US" sz="2000" i="1" dirty="0" smtClean="0"/>
              <a:t> to the distance of from 100 miles or more, landing </a:t>
            </a:r>
            <a:r>
              <a:rPr lang="en-US" sz="2000" i="1" dirty="0" err="1" smtClean="0"/>
              <a:t>ocasionally</a:t>
            </a:r>
            <a:r>
              <a:rPr lang="en-US" sz="2000" i="1" dirty="0" smtClean="0"/>
              <a:t> and </a:t>
            </a:r>
            <a:r>
              <a:rPr lang="en-US" sz="2000" i="1" dirty="0" err="1" smtClean="0"/>
              <a:t>walk’d</a:t>
            </a:r>
            <a:r>
              <a:rPr lang="en-US" sz="2000" i="1" dirty="0" smtClean="0"/>
              <a:t> inland, &amp; I must confess, that in all my travels I never saw so fine a country before &amp; abundance of fresh water, and but few natives, not having fell in with more than eight in all that extent of country; on my return I found the vessel nearly ready for sea again and having made my arrangements, and </a:t>
            </a:r>
            <a:r>
              <a:rPr lang="en-US" sz="2000" i="1" dirty="0" err="1" smtClean="0"/>
              <a:t>occording</a:t>
            </a:r>
            <a:r>
              <a:rPr lang="en-US" sz="2000" i="1" dirty="0" smtClean="0"/>
              <a:t> to my advice we proceeded for Hobart Town for </a:t>
            </a:r>
            <a:r>
              <a:rPr lang="en-US" sz="2000" i="1" dirty="0" err="1" smtClean="0"/>
              <a:t>sawd</a:t>
            </a:r>
            <a:r>
              <a:rPr lang="en-US" sz="2000" i="1" dirty="0" smtClean="0"/>
              <a:t> timber &amp; such articles as I saw them most in need off, we had a very good passage of six days and had </a:t>
            </a:r>
            <a:r>
              <a:rPr lang="en-US" sz="2000" i="1" dirty="0" err="1" smtClean="0"/>
              <a:t>scearsly</a:t>
            </a:r>
            <a:r>
              <a:rPr lang="en-US" sz="2000" i="1" dirty="0" smtClean="0"/>
              <a:t> got in the river before Hobart Town was </a:t>
            </a:r>
            <a:r>
              <a:rPr lang="en-US" sz="2000" i="1" dirty="0" err="1" smtClean="0"/>
              <a:t>viseted</a:t>
            </a:r>
            <a:r>
              <a:rPr lang="en-US" sz="2000" i="1" dirty="0" smtClean="0"/>
              <a:t> with a continuation of most terrific gales for three weeks, such as has not been before experienced in the memory of any one in the Island, thank god is was now my watch below, on my arrival I was most </a:t>
            </a:r>
            <a:r>
              <a:rPr lang="en-US" sz="2000" i="1" dirty="0" err="1" smtClean="0"/>
              <a:t>heartely</a:t>
            </a:r>
            <a:r>
              <a:rPr lang="en-US" sz="2000" i="1" dirty="0" smtClean="0"/>
              <a:t> </a:t>
            </a:r>
            <a:r>
              <a:rPr lang="en-US" sz="2000" i="1" dirty="0" err="1" smtClean="0"/>
              <a:t>wellcom’d</a:t>
            </a:r>
            <a:r>
              <a:rPr lang="en-US" sz="2000" i="1" dirty="0" smtClean="0"/>
              <a:t> by every person I met…</a:t>
            </a:r>
          </a:p>
          <a:p>
            <a:pPr>
              <a:buNone/>
            </a:pPr>
            <a:r>
              <a:rPr lang="en-US" sz="2000" i="1" dirty="0" smtClean="0"/>
              <a:t>	…</a:t>
            </a:r>
          </a:p>
          <a:p>
            <a:pPr>
              <a:buNone/>
            </a:pPr>
            <a:r>
              <a:rPr lang="en-AU" sz="2000" i="1" dirty="0" smtClean="0"/>
              <a:t>	Robert </a:t>
            </a:r>
            <a:r>
              <a:rPr lang="en-AU" sz="2000" i="1" dirty="0"/>
              <a:t>&amp; George is going to school to morrow to </a:t>
            </a:r>
            <a:r>
              <a:rPr lang="en-AU" sz="2000" i="1" dirty="0" err="1"/>
              <a:t>Mr.</a:t>
            </a:r>
            <a:r>
              <a:rPr lang="en-AU" sz="2000" i="1" dirty="0"/>
              <a:t> </a:t>
            </a:r>
            <a:r>
              <a:rPr lang="en-AU" sz="2000" i="1" dirty="0" err="1"/>
              <a:t>Giblins</a:t>
            </a:r>
            <a:r>
              <a:rPr lang="en-AU" sz="2000" i="1" dirty="0"/>
              <a:t> Father, a very good school at New Town where I have got them to take both, through favour, for fifty pounds a year, I have provided them well with everything, </a:t>
            </a:r>
            <a:endParaRPr lang="en-US" sz="20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8070"/>
            <a:ext cx="8229600" cy="6206572"/>
          </a:xfrm>
          <a:solidFill>
            <a:schemeClr val="bg2"/>
          </a:solidFill>
          <a:effectLst>
            <a:glow rad="101600">
              <a:schemeClr val="bg2">
                <a:alpha val="75000"/>
              </a:schemeClr>
            </a:glow>
          </a:effectLst>
        </p:spPr>
        <p:txBody>
          <a:bodyPr>
            <a:normAutofit fontScale="25000" lnSpcReduction="20000"/>
          </a:bodyPr>
          <a:lstStyle/>
          <a:p>
            <a:pPr>
              <a:lnSpc>
                <a:spcPct val="120000"/>
              </a:lnSpc>
              <a:buNone/>
            </a:pPr>
            <a:r>
              <a:rPr lang="en-US" dirty="0" smtClean="0"/>
              <a:t>	</a:t>
            </a:r>
            <a:r>
              <a:rPr lang="en-US" sz="8000" i="1" dirty="0" smtClean="0"/>
              <a:t>&amp; I am happy to say they are fine Boys &amp; loved by everyone who knows them, I have great hopes in them, &amp; I trust in God, that my dear girls will prove a comfort to us also – I hope &amp; trust you are all well in health, and that you have been </a:t>
            </a:r>
            <a:r>
              <a:rPr lang="en-US" sz="8000" i="1" dirty="0" err="1" smtClean="0"/>
              <a:t>abble</a:t>
            </a:r>
            <a:r>
              <a:rPr lang="en-US" sz="8000" i="1" dirty="0" smtClean="0"/>
              <a:t> to </a:t>
            </a:r>
            <a:r>
              <a:rPr lang="en-US" sz="8000" i="1" dirty="0" err="1" smtClean="0"/>
              <a:t>mannage</a:t>
            </a:r>
            <a:r>
              <a:rPr lang="en-US" sz="8000" i="1" dirty="0" smtClean="0"/>
              <a:t> to rub through. I have wrote to </a:t>
            </a:r>
            <a:r>
              <a:rPr lang="en-US" sz="8000" i="1" dirty="0" err="1" smtClean="0"/>
              <a:t>Mr</a:t>
            </a:r>
            <a:r>
              <a:rPr lang="en-US" sz="8000" i="1" dirty="0" smtClean="0"/>
              <a:t> </a:t>
            </a:r>
            <a:r>
              <a:rPr lang="en-US" sz="8000" i="1" dirty="0" err="1" smtClean="0"/>
              <a:t>Angas</a:t>
            </a:r>
            <a:r>
              <a:rPr lang="en-US" sz="8000" i="1" dirty="0" smtClean="0"/>
              <a:t> who I have no doubt will render you every assistance in his power &amp; advance you what money you may require to fit yourself &amp; children out little respectable, and also procure you a passage out, either to Kangaroo Island or Van </a:t>
            </a:r>
            <a:r>
              <a:rPr lang="en-US" sz="8000" i="1" dirty="0" err="1" smtClean="0"/>
              <a:t>Diemens</a:t>
            </a:r>
            <a:r>
              <a:rPr lang="en-US" sz="8000" i="1" dirty="0" smtClean="0"/>
              <a:t> Land, but I think you had best if possible </a:t>
            </a:r>
            <a:r>
              <a:rPr lang="en-US" sz="8000" i="1" dirty="0" err="1" smtClean="0"/>
              <a:t>endeavour</a:t>
            </a:r>
            <a:r>
              <a:rPr lang="en-US" sz="8000" i="1" dirty="0" smtClean="0"/>
              <a:t> to get to Hobart Town first, &amp; I will see you shall be provided for on your </a:t>
            </a:r>
            <a:r>
              <a:rPr lang="en-US" sz="8000" i="1" dirty="0" err="1" smtClean="0"/>
              <a:t>arrivel</a:t>
            </a:r>
            <a:r>
              <a:rPr lang="en-US" sz="8000" i="1" dirty="0" smtClean="0"/>
              <a:t>, but should you arrive at Kangaroo Island first, you will find yourself well received, I shall have a house built, and a garden for you before you arrive; </a:t>
            </a:r>
            <a:r>
              <a:rPr lang="en-US" sz="8000" i="1" dirty="0" err="1" smtClean="0"/>
              <a:t>endeavour</a:t>
            </a:r>
            <a:r>
              <a:rPr lang="en-US" sz="8000" i="1" dirty="0" smtClean="0"/>
              <a:t> to provide yourself &amp; children as respectable clothing as your means will enable you, I am thank God in better health than ever I was &amp; getting very lusty, &amp; I have every prospect of </a:t>
            </a:r>
            <a:r>
              <a:rPr lang="en-US" sz="8000" i="1" dirty="0" err="1" smtClean="0"/>
              <a:t>dooing</a:t>
            </a:r>
            <a:r>
              <a:rPr lang="en-US" sz="8000" i="1" dirty="0" smtClean="0"/>
              <a:t> well, having an </a:t>
            </a:r>
            <a:r>
              <a:rPr lang="en-US" sz="8000" i="1" dirty="0" err="1" smtClean="0"/>
              <a:t>oppertunety</a:t>
            </a:r>
            <a:r>
              <a:rPr lang="en-US" sz="8000" i="1" dirty="0" smtClean="0"/>
              <a:t> of making a good deal trading backwards &amp; forwards to the —. Mrs. Stephens is inclined to afford me every </a:t>
            </a:r>
            <a:r>
              <a:rPr lang="en-US" sz="8000" i="1" dirty="0" err="1" smtClean="0"/>
              <a:t>oppertunety</a:t>
            </a:r>
            <a:r>
              <a:rPr lang="en-US" sz="8000" i="1" dirty="0" smtClean="0"/>
              <a:t> of adding to my stock, therefore with the blessings of God I trust we shall yet see better days, &amp; God send you safe to me again, The best month for you to leave England so as to insure fine weather will be in the months of June or July, I</a:t>
            </a:r>
            <a:r>
              <a:rPr lang="en-AU" sz="8000" i="1" dirty="0"/>
              <a:t>hope your brother &amp; all his family are all well and in </a:t>
            </a:r>
            <a:r>
              <a:rPr lang="en-AU" sz="8000" i="1" dirty="0" err="1"/>
              <a:t>prosperety</a:t>
            </a:r>
            <a:r>
              <a:rPr lang="en-AU" sz="8000" i="1" dirty="0"/>
              <a:t>, I have </a:t>
            </a:r>
            <a:endParaRPr lang="en-US" sz="8000" i="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267</TotalTime>
  <Words>340</Words>
  <Application>Microsoft Office PowerPoint</Application>
  <PresentationFormat>On-screen Show (4:3)</PresentationFormat>
  <Paragraphs>70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Bound for South Australia 1836 Family Life Week 36 </vt:lpstr>
      <vt:lpstr>Overview</vt:lpstr>
      <vt:lpstr>Contents</vt:lpstr>
      <vt:lpstr>Introduction</vt:lpstr>
      <vt:lpstr> Journals from settlers in South Australia: Sunday 29 October 1836 </vt:lpstr>
      <vt:lpstr>Journals from passengers at sea: Sunday 29 October 1836 </vt:lpstr>
      <vt:lpstr>PowerPoint Presentation</vt:lpstr>
      <vt:lpstr>PowerPoint Presentation</vt:lpstr>
      <vt:lpstr>PowerPoint Presentation</vt:lpstr>
      <vt:lpstr>PowerPoint Presentation</vt:lpstr>
      <vt:lpstr>PowerPoint Presentation</vt:lpstr>
      <vt:lpstr>Inquiry Questions</vt:lpstr>
      <vt:lpstr>Images</vt:lpstr>
      <vt:lpstr>PowerPoint Presentation</vt:lpstr>
      <vt:lpstr>Glossary of Terms</vt:lpstr>
    </vt:vector>
  </TitlesOfParts>
  <Company>University of Adelaide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 for South Australia 1836 Week 36 Family Life</dc:title>
  <dc:creator>Abigail Hutchison</dc:creator>
  <cp:lastModifiedBy>Jonathan Hull</cp:lastModifiedBy>
  <cp:revision>14</cp:revision>
  <dcterms:created xsi:type="dcterms:W3CDTF">2011-12-30T21:43:37Z</dcterms:created>
  <dcterms:modified xsi:type="dcterms:W3CDTF">2012-02-01T05:23:37Z</dcterms:modified>
</cp:coreProperties>
</file>