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5" r:id="rId3"/>
    <p:sldId id="257" r:id="rId4"/>
    <p:sldId id="259" r:id="rId5"/>
    <p:sldId id="265" r:id="rId6"/>
    <p:sldId id="294" r:id="rId7"/>
    <p:sldId id="264" r:id="rId8"/>
    <p:sldId id="263" r:id="rId9"/>
    <p:sldId id="262" r:id="rId10"/>
    <p:sldId id="293" r:id="rId11"/>
    <p:sldId id="261" r:id="rId12"/>
    <p:sldId id="268" r:id="rId13"/>
    <p:sldId id="269" r:id="rId14"/>
    <p:sldId id="271" r:id="rId15"/>
    <p:sldId id="278" r:id="rId16"/>
    <p:sldId id="276" r:id="rId17"/>
    <p:sldId id="280" r:id="rId18"/>
    <p:sldId id="279" r:id="rId19"/>
    <p:sldId id="286" r:id="rId20"/>
    <p:sldId id="285" r:id="rId21"/>
    <p:sldId id="260" r:id="rId22"/>
    <p:sldId id="258"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5CB9C11-F176-C849-BABC-7C870F05E9F7}"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CB9C11-F176-C849-BABC-7C870F05E9F7}"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CB9C11-F176-C849-BABC-7C870F05E9F7}"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5CB9C11-F176-C849-BABC-7C870F05E9F7}"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5CB9C11-F176-C849-BABC-7C870F05E9F7}"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5CB9C11-F176-C849-BABC-7C870F05E9F7}"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5CB9C11-F176-C849-BABC-7C870F05E9F7}"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5CB9C11-F176-C849-BABC-7C870F05E9F7}"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B9C11-F176-C849-BABC-7C870F05E9F7}"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5CB9C11-F176-C849-BABC-7C870F05E9F7}"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5CB9C11-F176-C849-BABC-7C870F05E9F7}"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355CE-02B2-E54D-BF0C-95D2CD3A5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B9C11-F176-C849-BABC-7C870F05E9F7}"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355CE-02B2-E54D-BF0C-95D2CD3A5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070"/>
            <a:ext cx="7772400" cy="1977198"/>
          </a:xfrm>
          <a:blipFill rotWithShape="1">
            <a:blip r:embed="rId2"/>
            <a:stretch>
              <a:fillRect/>
            </a:stretch>
          </a:blipFill>
        </p:spPr>
        <p:txBody>
          <a:bodyPr>
            <a:normAutofit fontScale="90000"/>
          </a:bodyPr>
          <a:lstStyle/>
          <a:p>
            <a:r>
              <a:rPr lang="en-US" sz="2400" dirty="0" smtClean="0">
                <a:latin typeface="Lucida Calligraphy"/>
                <a:cs typeface="Lucida Calligraphy"/>
              </a:rPr>
              <a:t/>
            </a:r>
            <a:br>
              <a:rPr lang="en-US" sz="2400" dirty="0" smtClean="0">
                <a:latin typeface="Lucida Calligraphy"/>
                <a:cs typeface="Lucida Calligraphy"/>
              </a:rPr>
            </a:br>
            <a:r>
              <a:rPr lang="en-US" sz="2400" dirty="0" smtClean="0">
                <a:latin typeface="Lucida Calligraphy"/>
                <a:cs typeface="Lucida Calligraphy"/>
              </a:rPr>
              <a:t/>
            </a:r>
            <a:br>
              <a:rPr lang="en-US" sz="2400" dirty="0" smtClean="0">
                <a:latin typeface="Lucida Calligraphy"/>
                <a:cs typeface="Lucida Calligraphy"/>
              </a:rPr>
            </a:br>
            <a:r>
              <a:rPr lang="en-US" sz="2222" dirty="0" smtClean="0">
                <a:latin typeface="Lucida Calligraphy"/>
                <a:cs typeface="Lucida Calligraphy"/>
              </a:rPr>
              <a:t>Bound for South Australia 1836</a:t>
            </a:r>
            <a:r>
              <a:rPr lang="en-US" sz="3556" dirty="0" smtClean="0">
                <a:latin typeface="Lucida Calligraphy"/>
                <a:cs typeface="Lucida Calligraphy"/>
              </a:rPr>
              <a:t/>
            </a:r>
            <a:br>
              <a:rPr lang="en-US" sz="3556" dirty="0" smtClean="0">
                <a:latin typeface="Lucida Calligraphy"/>
                <a:cs typeface="Lucida Calligraphy"/>
              </a:rPr>
            </a:br>
            <a:r>
              <a:rPr lang="en-US" sz="3556" dirty="0" smtClean="0">
                <a:latin typeface="Lucida Calligraphy"/>
                <a:cs typeface="Lucida Calligraphy"/>
              </a:rPr>
              <a:t>Kangaroo Island</a:t>
            </a:r>
            <a:br>
              <a:rPr lang="en-US" sz="3556" dirty="0" smtClean="0">
                <a:latin typeface="Lucida Calligraphy"/>
                <a:cs typeface="Lucida Calligraphy"/>
              </a:rPr>
            </a:br>
            <a:r>
              <a:rPr lang="en-US" sz="3556" dirty="0" smtClean="0">
                <a:latin typeface="Lucida Calligraphy"/>
                <a:cs typeface="Lucida Calligraphy"/>
              </a:rPr>
              <a:t>Week 43</a:t>
            </a:r>
            <a:r>
              <a:rPr lang="en-US" dirty="0" smtClean="0">
                <a:latin typeface="Lucida Calligraphy"/>
                <a:cs typeface="Lucida Calligraphy"/>
              </a:rPr>
              <a:t/>
            </a:r>
            <a:br>
              <a:rPr lang="en-US" dirty="0" smtClean="0">
                <a:latin typeface="Lucida Calligraphy"/>
                <a:cs typeface="Lucida Calligraphy"/>
              </a:rPr>
            </a:br>
            <a:endParaRPr lang="en-US" dirty="0">
              <a:latin typeface="Lucida Calligraphy"/>
              <a:cs typeface="Lucida Calligraphy"/>
            </a:endParaRPr>
          </a:p>
        </p:txBody>
      </p:sp>
      <p:pic>
        <p:nvPicPr>
          <p:cNvPr id="1027" name="Picture 3" descr="M:\COMMUNITY HISTORY PROGRAMS\Bound for South Australia - website\Image Research\AGSA\AGSA pics\HQ-709HP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582" y="2828923"/>
            <a:ext cx="6502511" cy="2500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541818"/>
            <a:ext cx="7772400" cy="923330"/>
          </a:xfrm>
          <a:prstGeom prst="rect">
            <a:avLst/>
          </a:prstGeom>
          <a:noFill/>
        </p:spPr>
        <p:txBody>
          <a:bodyPr wrap="square" rtlCol="0">
            <a:spAutoFit/>
          </a:bodyPr>
          <a:lstStyle/>
          <a:p>
            <a:pPr algn="ctr"/>
            <a:r>
              <a:rPr lang="en-AU" dirty="0">
                <a:solidFill>
                  <a:schemeClr val="bg1"/>
                </a:solidFill>
              </a:rPr>
              <a:t>"Kingscote" Kangaroo Island. The first settlement in South Australia made by the S.A. Company. 1840. </a:t>
            </a:r>
            <a:r>
              <a:rPr lang="en-AU" dirty="0" smtClean="0">
                <a:solidFill>
                  <a:schemeClr val="bg1"/>
                </a:solidFill>
              </a:rPr>
              <a:t>Image </a:t>
            </a:r>
            <a:r>
              <a:rPr lang="en-AU" dirty="0">
                <a:solidFill>
                  <a:schemeClr val="bg1"/>
                </a:solidFill>
              </a:rPr>
              <a:t>courtesy of the Art Gallery of South Australia. 709HP142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200"/>
            <a:ext cx="8229600" cy="6381570"/>
          </a:xfrm>
          <a:solidFill>
            <a:schemeClr val="bg2"/>
          </a:solidFill>
          <a:effectLst>
            <a:glow rad="101600">
              <a:schemeClr val="bg2">
                <a:alpha val="75000"/>
              </a:schemeClr>
            </a:glow>
          </a:effectLst>
        </p:spPr>
        <p:txBody>
          <a:bodyPr>
            <a:normAutofit/>
          </a:bodyPr>
          <a:lstStyle/>
          <a:p>
            <a:pPr marL="400050" lvl="1" indent="0">
              <a:buNone/>
            </a:pPr>
            <a:r>
              <a:rPr lang="en-AU" sz="2000" i="1" dirty="0"/>
              <a:t>able, of the whole affair, requesting him to go to </a:t>
            </a:r>
            <a:r>
              <a:rPr lang="en-AU" sz="2000" i="1" dirty="0" err="1"/>
              <a:t>Mr.</a:t>
            </a:r>
            <a:r>
              <a:rPr lang="en-AU" sz="2000" i="1" dirty="0"/>
              <a:t> Osborne and break the sad news to him by degrees, and likewise to get it published in “The Spectator,” lest the people of England should think that the two unfortunate young men had been murdered by the natives. There was none on Kangaroo Island at that time, except a few women, and they were employed by the white residents.</a:t>
            </a:r>
          </a:p>
          <a:p>
            <a:pPr marL="0" indent="0">
              <a:buNone/>
            </a:pPr>
            <a:endParaRPr lang="en-US" sz="2000" dirty="0"/>
          </a:p>
        </p:txBody>
      </p:sp>
    </p:spTree>
    <p:extLst>
      <p:ext uri="{BB962C8B-B14F-4D97-AF65-F5344CB8AC3E}">
        <p14:creationId xmlns:p14="http://schemas.microsoft.com/office/powerpoint/2010/main" val="62232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Sunday 11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Autofit/>
          </a:bodyPr>
          <a:lstStyle/>
          <a:p>
            <a:pPr>
              <a:buNone/>
            </a:pPr>
            <a:r>
              <a:rPr lang="en-US" sz="2000" dirty="0" smtClean="0"/>
              <a:t>Robert Gouger, who arrived in South Australia on board the </a:t>
            </a:r>
            <a:r>
              <a:rPr lang="en-US" sz="2000" i="1" dirty="0" err="1" smtClean="0"/>
              <a:t>Africaine</a:t>
            </a:r>
            <a:r>
              <a:rPr lang="en-US" sz="2000" dirty="0" smtClean="0"/>
              <a:t> wrote: </a:t>
            </a:r>
          </a:p>
          <a:p>
            <a:pPr>
              <a:buNone/>
            </a:pPr>
            <a:endParaRPr lang="en-US" sz="2000" dirty="0" smtClean="0"/>
          </a:p>
          <a:p>
            <a:pPr>
              <a:buNone/>
            </a:pPr>
            <a:r>
              <a:rPr lang="en-US" sz="2000" dirty="0"/>
              <a:t>	</a:t>
            </a:r>
            <a:r>
              <a:rPr lang="en-US" sz="2000" i="1" dirty="0" err="1" smtClean="0"/>
              <a:t>Dec</a:t>
            </a:r>
            <a:r>
              <a:rPr lang="en-US" sz="2000" i="1" baseline="30000" dirty="0" err="1" smtClean="0"/>
              <a:t>r</a:t>
            </a:r>
            <a:r>
              <a:rPr lang="en-US" sz="2000" i="1" dirty="0" smtClean="0"/>
              <a:t> 11</a:t>
            </a:r>
            <a:r>
              <a:rPr lang="en-US" sz="2000" i="1" baseline="30000" dirty="0" smtClean="0"/>
              <a:t>th</a:t>
            </a:r>
            <a:r>
              <a:rPr lang="en-US" sz="2000" i="1" dirty="0" smtClean="0"/>
              <a:t> Prayers were read to-day in </a:t>
            </a:r>
            <a:r>
              <a:rPr lang="en-US" sz="2000" i="1" dirty="0" err="1" smtClean="0"/>
              <a:t>M</a:t>
            </a:r>
            <a:r>
              <a:rPr lang="en-US" sz="2000" i="1" baseline="30000" dirty="0" err="1" smtClean="0"/>
              <a:t>r</a:t>
            </a:r>
            <a:r>
              <a:rPr lang="en-US" sz="2000" i="1" dirty="0" smtClean="0"/>
              <a:t> Kingston’s tent by </a:t>
            </a:r>
            <a:r>
              <a:rPr lang="en-US" sz="2000" i="1" dirty="0" err="1" smtClean="0"/>
              <a:t>M</a:t>
            </a:r>
            <a:r>
              <a:rPr lang="en-US" sz="2000" i="1" baseline="30000" dirty="0" err="1" smtClean="0"/>
              <a:t>r</a:t>
            </a:r>
            <a:r>
              <a:rPr lang="en-US" sz="2000" i="1" dirty="0" smtClean="0"/>
              <a:t> Gilbert, &amp; a sermon was to have been read also, but information arrived that a large ship was sailing into the Bay, &amp; the anxiety was so great that the greater part of the congregation separated and went to the beach, expecting it might be the Governor. It proved, however, to be the “Emma” from Kangaroo Island bringing the Company’s livestock, etc etc I returned to my dinner (consisting of a fine cockatoo, which proved good) and we had hardly finished when 2 gentlemen made their appearance. They proved to be the Cap</a:t>
            </a:r>
            <a:r>
              <a:rPr lang="en-US" sz="2000" i="1" baseline="30000" dirty="0" smtClean="0"/>
              <a:t>t</a:t>
            </a:r>
            <a:r>
              <a:rPr lang="en-US" sz="2000" i="1" dirty="0" smtClean="0"/>
              <a:t> of the “Emma” &amp; Cap</a:t>
            </a:r>
            <a:r>
              <a:rPr lang="en-US" sz="2000" i="1" baseline="30000" dirty="0" smtClean="0"/>
              <a:t>t</a:t>
            </a:r>
            <a:r>
              <a:rPr lang="en-US" sz="2000" i="1" dirty="0" smtClean="0"/>
              <a:t> Nelson of the “John Pirie” who brought us letters from England. Our first enquiry was of the fate of the 6 poor fellows, who it will be remembered landed on the Western Shore of Kangaroo Island intending to walk across it by “Cap</a:t>
            </a:r>
            <a:r>
              <a:rPr lang="en-US" sz="2000" i="1" baseline="30000" dirty="0" smtClean="0"/>
              <a:t>t</a:t>
            </a:r>
            <a:r>
              <a:rPr lang="en-US" sz="2000" i="1" dirty="0" smtClean="0"/>
              <a:t> Sutherland’s Track”. Of these only 4 have been found (</a:t>
            </a:r>
            <a:r>
              <a:rPr lang="en-US" sz="2000" i="1" dirty="0" err="1" smtClean="0"/>
              <a:t>M</a:t>
            </a:r>
            <a:r>
              <a:rPr lang="en-US" sz="2000" i="1" baseline="30000" dirty="0" err="1" smtClean="0"/>
              <a:t>r</a:t>
            </a:r>
            <a:r>
              <a:rPr lang="en-US" sz="2000" i="1" dirty="0" smtClean="0"/>
              <a:t> Nantes, a clerk in the office of the Colonial Secretary, &amp; 3 </a:t>
            </a:r>
            <a:r>
              <a:rPr lang="en-US" sz="2000" i="1" dirty="0" err="1" smtClean="0"/>
              <a:t>labourers</a:t>
            </a:r>
            <a:r>
              <a:rPr lang="en-US" sz="2000" i="1" dirty="0" smtClean="0"/>
              <a:t>). </a:t>
            </a:r>
            <a:r>
              <a:rPr lang="en-US" sz="2000" i="1" dirty="0" err="1" smtClean="0"/>
              <a:t>M</a:t>
            </a:r>
            <a:r>
              <a:rPr lang="en-US" sz="2000" i="1" baseline="30000" dirty="0" err="1" smtClean="0"/>
              <a:t>r</a:t>
            </a:r>
            <a:r>
              <a:rPr lang="en-US" sz="2000" i="1" dirty="0" smtClean="0"/>
              <a:t> Slater (a surgeon) &amp; </a:t>
            </a:r>
            <a:r>
              <a:rPr lang="en-US" sz="2000" i="1" dirty="0" err="1" smtClean="0"/>
              <a:t>M</a:t>
            </a:r>
            <a:r>
              <a:rPr lang="en-US" sz="2000" i="1" baseline="30000" dirty="0" err="1" smtClean="0"/>
              <a:t>r</a:t>
            </a:r>
            <a:r>
              <a:rPr lang="en-US" sz="2000" i="1" dirty="0" smtClean="0"/>
              <a:t> Osborne</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4240"/>
            <a:ext cx="8229600" cy="6327530"/>
          </a:xfrm>
          <a:solidFill>
            <a:schemeClr val="bg2"/>
          </a:solidFill>
          <a:effectLst>
            <a:glow rad="101600">
              <a:schemeClr val="bg2">
                <a:alpha val="75000"/>
              </a:schemeClr>
            </a:glow>
          </a:effectLst>
        </p:spPr>
        <p:txBody>
          <a:bodyPr>
            <a:noAutofit/>
          </a:bodyPr>
          <a:lstStyle/>
          <a:p>
            <a:pPr>
              <a:buNone/>
            </a:pPr>
            <a:r>
              <a:rPr lang="en-AU" sz="2000" dirty="0" smtClean="0"/>
              <a:t>	</a:t>
            </a:r>
            <a:r>
              <a:rPr lang="en-AU" sz="2000" i="1" dirty="0" smtClean="0"/>
              <a:t>(</a:t>
            </a:r>
            <a:r>
              <a:rPr lang="en-AU" sz="2000" i="1" dirty="0"/>
              <a:t>printer) are it is feared lost. Mr Nantes states that after being out 9 days, </a:t>
            </a:r>
            <a:r>
              <a:rPr lang="en-US" sz="2000" i="1" dirty="0" smtClean="0"/>
              <a:t>Osborne was unable to proceed, &amp; that Slater with his characteristic generosity, said he would stay with him, while the rest of the party pushed on, in the hope of sending relief to the two left behind. Two days after this Nantes &amp; his party were found by a fishing boat, &amp; were conveyed to the settlement, not having tasted food for 4 days, but are now recovering &amp; are in tolerably good health. Parties sent in search of Slater &amp; Osborne say they have the tracks of but one person, &amp; as he appears to walk in circles, or backwards &amp; forwards, they fear he is out of his mind. This doubtless was Slater – Osborne most probably has perished. Search parties were however still out when the “Emma” left, though no hope remains of finding either alive. Thus to Cap</a:t>
            </a:r>
            <a:r>
              <a:rPr lang="en-US" sz="2000" i="1" baseline="30000" dirty="0" smtClean="0"/>
              <a:t>t</a:t>
            </a:r>
            <a:r>
              <a:rPr lang="en-US" sz="2000" i="1" dirty="0" smtClean="0"/>
              <a:t> Sutherland’s very erroneous account of the Interior of the Island, it is to be feared 2 gallant &amp; educated young men have fallen victims!</a:t>
            </a:r>
            <a:endParaRPr lang="en-US" sz="20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4000" b="1" dirty="0" smtClean="0">
                <a:latin typeface="Lucida Calligraphy"/>
                <a:cs typeface="Lucida Calligraphy"/>
              </a:rPr>
              <a:t/>
            </a:r>
            <a:br>
              <a:rPr lang="en-US" sz="4000" b="1" dirty="0" smtClean="0">
                <a:latin typeface="Lucida Calligraphy"/>
                <a:cs typeface="Lucida Calligraphy"/>
              </a:rPr>
            </a:br>
            <a:r>
              <a:rPr lang="en-US" sz="4000" b="1" dirty="0" smtClean="0">
                <a:latin typeface="Lucida Calligraphy"/>
                <a:cs typeface="Lucida Calligraphy"/>
              </a:rPr>
              <a:t>Monday 12 December 1836</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12 December-Blowing very fresh; at half past four a.m. the wind increasing and weather looking bad, I did not like running for Rapid Bay, therefore made sail for Nepean Bay. At six, being off the end of the sand, hauled the wind, and began working in, and after hard beating, anchored off </a:t>
            </a:r>
            <a:r>
              <a:rPr lang="en-US" sz="2000" i="1" dirty="0" err="1" smtClean="0"/>
              <a:t>Kingscote</a:t>
            </a:r>
            <a:r>
              <a:rPr lang="en-US" sz="2000" i="1" dirty="0" smtClean="0"/>
              <a:t> at thirty minutes p.m. Found here the John Pirie and the Tam </a:t>
            </a:r>
            <a:r>
              <a:rPr lang="en-US" sz="2000" i="1" dirty="0" err="1" smtClean="0"/>
              <a:t>O’Shanter</a:t>
            </a:r>
            <a:r>
              <a:rPr lang="en-US" sz="2000" i="1" dirty="0" smtClean="0"/>
              <a:t>, the latter lately from England. At one, </a:t>
            </a:r>
            <a:r>
              <a:rPr lang="en-US" sz="2000" i="1" dirty="0" err="1" smtClean="0"/>
              <a:t>Mr</a:t>
            </a:r>
            <a:r>
              <a:rPr lang="en-US" sz="2000" i="1" dirty="0" smtClean="0"/>
              <a:t> Finke came on board, and brought us letters.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Tuesday 13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smtClean="0"/>
              <a:t>Mary Thomas, who arrived in South Australia on board the </a:t>
            </a:r>
            <a:r>
              <a:rPr lang="en-US" sz="2000" i="1" dirty="0" err="1" smtClean="0"/>
              <a:t>Africaine</a:t>
            </a:r>
            <a:r>
              <a:rPr lang="en-US" sz="2000" dirty="0" smtClean="0"/>
              <a:t> wrote: </a:t>
            </a:r>
          </a:p>
          <a:p>
            <a:pPr>
              <a:buNone/>
            </a:pPr>
            <a:endParaRPr lang="en-US" sz="2000" dirty="0" smtClean="0"/>
          </a:p>
          <a:p>
            <a:pPr>
              <a:buNone/>
            </a:pPr>
            <a:r>
              <a:rPr lang="en-US" sz="2000" dirty="0"/>
              <a:t>	</a:t>
            </a:r>
            <a:r>
              <a:rPr lang="en-US" sz="2000" i="1" dirty="0" smtClean="0"/>
              <a:t>DECEMBER 13.-This evening another tent, not far from our encampment, was accidentally burnt down, but, I believe, without any material damage otherwise. A similar accident had also occurred at Kangaroo Island, where some property was destroyed.</a:t>
            </a:r>
          </a:p>
          <a:p>
            <a:pPr>
              <a:buNone/>
            </a:pPr>
            <a:r>
              <a:rPr lang="en-US" dirty="0" smtClean="0"/>
              <a:t>	</a:t>
            </a:r>
          </a:p>
          <a:p>
            <a:pPr>
              <a:buNone/>
            </a:pPr>
            <a:r>
              <a:rPr lang="en-US" dirty="0" smtClean="0"/>
              <a:t>	</a:t>
            </a:r>
          </a:p>
          <a:p>
            <a:endParaRPr lang="en-US" dirty="0" smtClean="0"/>
          </a:p>
          <a:p>
            <a:pPr lvl="1"/>
            <a:endParaRPr lang="en-US" dirty="0" smtClean="0"/>
          </a:p>
          <a:p>
            <a:pPr lvl="1">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15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err="1" smtClean="0"/>
              <a:t>Dr</a:t>
            </a:r>
            <a:r>
              <a:rPr lang="en-US" sz="2000" dirty="0" smtClean="0"/>
              <a:t> John Woodforde,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dirty="0"/>
              <a:t>	</a:t>
            </a:r>
            <a:r>
              <a:rPr lang="en-US" sz="2000" i="1" dirty="0" smtClean="0"/>
              <a:t>The “Rapid” arrived last night from Kangaroo Island and Port Lincoln, but it being late nobody landed till this morning. The “Buffalo” is not yet arrived with the governor</a:t>
            </a:r>
            <a:r>
              <a:rPr lang="en-US" sz="2000" i="1" dirty="0"/>
              <a:t> </a:t>
            </a:r>
            <a:r>
              <a:rPr lang="en-US" sz="2000" i="1" dirty="0" smtClean="0"/>
              <a:t>….</a:t>
            </a:r>
          </a:p>
          <a:p>
            <a:pPr>
              <a:buNone/>
            </a:pPr>
            <a:r>
              <a:rPr lang="en-US" sz="2000" i="1" dirty="0"/>
              <a:t>	</a:t>
            </a:r>
            <a:r>
              <a:rPr lang="en-AU" sz="2000" i="1" dirty="0"/>
              <a:t>I was delighted to find that Captain Light had letters for me brought by the “Tam </a:t>
            </a:r>
            <a:r>
              <a:rPr lang="en-AU" sz="2000" i="1" dirty="0" err="1"/>
              <a:t>O’Shanter</a:t>
            </a:r>
            <a:r>
              <a:rPr lang="en-AU" sz="2000" i="1" dirty="0"/>
              <a:t>”. One from my Mother, another from Harriet and the third from my good friend – Major – the latter enclosing one to </a:t>
            </a:r>
            <a:r>
              <a:rPr lang="en-AU" sz="2000" i="1" dirty="0" err="1"/>
              <a:t>Mr.</a:t>
            </a:r>
            <a:r>
              <a:rPr lang="en-AU" sz="2000" i="1" dirty="0"/>
              <a:t> Neale which I have given to Captain Light to deliver to him at Holdfast Bay. My dear Mother and Sister wish me to return, but as I think there is a chance of my bettering myself here, I think it is right to make a trial.</a:t>
            </a:r>
          </a:p>
          <a:p>
            <a:pPr>
              <a:lnSpc>
                <a:spcPct val="120000"/>
              </a:lnSpc>
              <a:buNone/>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Friday 16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smtClean="0"/>
              <a:t>John Brown, who arrived in South Australia on board the </a:t>
            </a:r>
            <a:r>
              <a:rPr lang="en-US" sz="2000" i="1" dirty="0" smtClean="0"/>
              <a:t>John Pirie</a:t>
            </a:r>
            <a:r>
              <a:rPr lang="en-US" sz="2000" dirty="0" smtClean="0"/>
              <a:t> wrote: </a:t>
            </a:r>
          </a:p>
          <a:p>
            <a:pPr>
              <a:buNone/>
            </a:pPr>
            <a:endParaRPr lang="en-US" sz="2000" dirty="0" smtClean="0"/>
          </a:p>
          <a:p>
            <a:pPr>
              <a:buNone/>
            </a:pPr>
            <a:r>
              <a:rPr lang="en-US" sz="2000" dirty="0"/>
              <a:t>	</a:t>
            </a:r>
            <a:r>
              <a:rPr lang="en-US" sz="2000" i="1" dirty="0" smtClean="0"/>
              <a:t>On Monday last, the Wind blew so very strong</a:t>
            </a:r>
            <a:br>
              <a:rPr lang="en-US" sz="2000" i="1" dirty="0" smtClean="0"/>
            </a:br>
            <a:r>
              <a:rPr lang="en-US" sz="2000" i="1" dirty="0" smtClean="0"/>
              <a:t>that not an Article could be landed, but during Tuesday it</a:t>
            </a:r>
            <a:br>
              <a:rPr lang="en-US" sz="2000" i="1" dirty="0" smtClean="0"/>
            </a:br>
            <a:r>
              <a:rPr lang="en-US" sz="2000" i="1" dirty="0" smtClean="0"/>
              <a:t>abated considerably when part of our Stores were landed</a:t>
            </a:r>
            <a:br>
              <a:rPr lang="en-US" sz="2000" i="1" dirty="0" smtClean="0"/>
            </a:br>
            <a:r>
              <a:rPr lang="en-US" sz="2000" i="1" dirty="0" smtClean="0"/>
              <a:t>and have got every thing on Shore this Day, except 2 Pork</a:t>
            </a:r>
            <a:br>
              <a:rPr lang="en-US" sz="2000" i="1" dirty="0" smtClean="0"/>
            </a:br>
            <a:r>
              <a:rPr lang="en-US" sz="2000" i="1" dirty="0" smtClean="0"/>
              <a:t>Barrels, that are either lost, or have not been put on board</a:t>
            </a:r>
            <a:br>
              <a:rPr lang="en-US" sz="2000" i="1" dirty="0" smtClean="0"/>
            </a:br>
            <a:r>
              <a:rPr lang="en-US" sz="2000" i="1" dirty="0" smtClean="0"/>
              <a:t>at </a:t>
            </a:r>
            <a:r>
              <a:rPr lang="en-US" sz="2000" i="1" dirty="0" err="1" smtClean="0"/>
              <a:t>Kingscote</a:t>
            </a:r>
            <a:r>
              <a:rPr lang="en-US" sz="2000" i="1" dirty="0" smtClean="0"/>
              <a:t> as we can only get two instead of four</a:t>
            </a:r>
            <a:br>
              <a:rPr lang="en-US" sz="2000" i="1" dirty="0" smtClean="0"/>
            </a:br>
            <a:r>
              <a:rPr lang="en-US" sz="2000" i="1" dirty="0" smtClean="0"/>
              <a:t>which are </a:t>
            </a:r>
            <a:r>
              <a:rPr lang="en-US" sz="2000" i="1" dirty="0" err="1" smtClean="0"/>
              <a:t>mention’d</a:t>
            </a:r>
            <a:r>
              <a:rPr lang="en-US" sz="2000" i="1" dirty="0" smtClean="0"/>
              <a:t> in the Invoice   _____</a:t>
            </a:r>
            <a:br>
              <a:rPr lang="en-US" sz="2000" i="1" dirty="0" smtClean="0"/>
            </a:br>
            <a:r>
              <a:rPr lang="en-US" sz="2000" i="1" dirty="0" smtClean="0"/>
              <a:t>While bringing the Sheep ashore on Wednesday last</a:t>
            </a:r>
            <a:br>
              <a:rPr lang="en-US" sz="2000" i="1" dirty="0" smtClean="0"/>
            </a:br>
            <a:r>
              <a:rPr lang="en-US" sz="2000" i="1" dirty="0" smtClean="0"/>
              <a:t>one of the </a:t>
            </a:r>
            <a:r>
              <a:rPr lang="en-US" sz="2000" i="1" dirty="0" err="1" smtClean="0"/>
              <a:t>Wedders</a:t>
            </a:r>
            <a:r>
              <a:rPr lang="en-US" sz="2000" i="1" dirty="0" smtClean="0"/>
              <a:t> unfortunately got his leg broken</a:t>
            </a:r>
            <a:br>
              <a:rPr lang="en-US" sz="2000" i="1" dirty="0" smtClean="0"/>
            </a:br>
            <a:r>
              <a:rPr lang="en-US" sz="2000" i="1" dirty="0" smtClean="0"/>
              <a:t>&amp; was therefore </a:t>
            </a:r>
            <a:r>
              <a:rPr lang="en-US" sz="2000" i="1" dirty="0" err="1" smtClean="0"/>
              <a:t>kill’d</a:t>
            </a:r>
            <a:r>
              <a:rPr lang="en-US" sz="2000" i="1" dirty="0" smtClean="0"/>
              <a:t> and sold by Cap</a:t>
            </a:r>
            <a:r>
              <a:rPr lang="en-US" sz="2000" i="1" baseline="30000" dirty="0" smtClean="0"/>
              <a:t>t</a:t>
            </a:r>
            <a:r>
              <a:rPr lang="en-US" sz="2000" i="1" dirty="0" smtClean="0"/>
              <a:t> Martin —</a:t>
            </a:r>
            <a:br>
              <a:rPr lang="en-US" sz="2000" i="1" dirty="0" smtClean="0"/>
            </a:br>
            <a:r>
              <a:rPr lang="en-US" sz="2000" i="1" dirty="0" smtClean="0"/>
              <a:t>The grey Mare was </a:t>
            </a:r>
            <a:r>
              <a:rPr lang="en-US" sz="2000" i="1" dirty="0" err="1" smtClean="0"/>
              <a:t>deliver’d</a:t>
            </a:r>
            <a:r>
              <a:rPr lang="en-US" sz="2000" i="1" dirty="0" smtClean="0"/>
              <a:t> up to </a:t>
            </a:r>
            <a:r>
              <a:rPr lang="en-US" sz="2000" i="1" dirty="0" err="1" smtClean="0"/>
              <a:t>M</a:t>
            </a:r>
            <a:r>
              <a:rPr lang="en-US" sz="2000" i="1" baseline="30000" dirty="0" err="1" smtClean="0"/>
              <a:t>r</a:t>
            </a:r>
            <a:r>
              <a:rPr lang="en-US" sz="2000" i="1" dirty="0" smtClean="0"/>
              <a:t> Gilbert, who</a:t>
            </a:r>
            <a:br>
              <a:rPr lang="en-US" sz="2000" i="1" dirty="0" smtClean="0"/>
            </a:br>
            <a:r>
              <a:rPr lang="en-US" sz="2000" i="1" dirty="0" smtClean="0"/>
              <a:t>will take charge of her, </a:t>
            </a:r>
            <a:r>
              <a:rPr lang="en-US" sz="2000" i="1" dirty="0" err="1" smtClean="0"/>
              <a:t>untill</a:t>
            </a:r>
            <a:r>
              <a:rPr lang="en-US" sz="2000" i="1" dirty="0" smtClean="0"/>
              <a:t> </a:t>
            </a:r>
            <a:r>
              <a:rPr lang="en-US" sz="2000" i="1" dirty="0" err="1" smtClean="0"/>
              <a:t>M</a:t>
            </a:r>
            <a:r>
              <a:rPr lang="en-US" sz="2000" i="1" baseline="30000" dirty="0" err="1" smtClean="0"/>
              <a:t>r</a:t>
            </a:r>
            <a:r>
              <a:rPr lang="en-US" sz="2000" i="1" dirty="0" smtClean="0"/>
              <a:t> </a:t>
            </a:r>
            <a:r>
              <a:rPr lang="en-US" sz="2000" i="1" dirty="0" err="1" smtClean="0"/>
              <a:t>Morfit</a:t>
            </a:r>
            <a:r>
              <a:rPr lang="en-US" sz="2000" i="1" dirty="0" smtClean="0"/>
              <a:t> arrives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Friday 16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smtClean="0"/>
              <a:t>Robert Gouger, who arrived in South Australia on board the </a:t>
            </a:r>
            <a:r>
              <a:rPr lang="en-US" sz="2000" i="1" dirty="0" err="1" smtClean="0"/>
              <a:t>Africaine</a:t>
            </a:r>
            <a:r>
              <a:rPr lang="en-US" sz="2000" dirty="0" smtClean="0"/>
              <a:t> wrote: </a:t>
            </a:r>
          </a:p>
          <a:p>
            <a:pPr>
              <a:buNone/>
            </a:pPr>
            <a:endParaRPr lang="en-US" sz="2000" dirty="0" smtClean="0"/>
          </a:p>
          <a:p>
            <a:pPr>
              <a:buNone/>
            </a:pPr>
            <a:r>
              <a:rPr lang="en-US" sz="2000" dirty="0"/>
              <a:t>	</a:t>
            </a:r>
            <a:r>
              <a:rPr lang="en-US" sz="2000" i="1" dirty="0" err="1" smtClean="0"/>
              <a:t>Dec</a:t>
            </a:r>
            <a:r>
              <a:rPr lang="en-US" sz="2000" i="1" baseline="30000" dirty="0" err="1" smtClean="0"/>
              <a:t>r</a:t>
            </a:r>
            <a:r>
              <a:rPr lang="en-US" sz="2000" i="1" dirty="0" smtClean="0"/>
              <a:t> 16</a:t>
            </a:r>
            <a:r>
              <a:rPr lang="en-US" sz="2000" i="1" baseline="30000" dirty="0" smtClean="0"/>
              <a:t>th</a:t>
            </a:r>
            <a:r>
              <a:rPr lang="en-US" sz="2000" i="1" dirty="0" smtClean="0"/>
              <a:t> The Tam </a:t>
            </a:r>
            <a:r>
              <a:rPr lang="en-US" sz="2000" i="1" dirty="0" err="1" smtClean="0"/>
              <a:t>O’Shanter</a:t>
            </a:r>
            <a:r>
              <a:rPr lang="en-US" sz="2000" i="1" dirty="0" smtClean="0"/>
              <a:t> has to-day worked into the Bay, &amp; will discharge her cargo at the </a:t>
            </a:r>
            <a:r>
              <a:rPr lang="en-US" sz="2000" i="1" dirty="0" err="1" smtClean="0"/>
              <a:t>harbour</a:t>
            </a:r>
            <a:r>
              <a:rPr lang="en-US" sz="2000" i="1" dirty="0" smtClean="0"/>
              <a:t> 8 miles from us. We now find that no doubt remains as to the fate of Slater &amp; Osborne, the Islanders having given up their search as hopeless. Their loss is much regretted by all who witnessed their quiet, unassuming </a:t>
            </a:r>
            <a:r>
              <a:rPr lang="en-US" sz="2000" i="1" dirty="0" err="1" smtClean="0"/>
              <a:t>demeanour</a:t>
            </a:r>
            <a:r>
              <a:rPr lang="en-US" sz="2000" i="1" dirty="0" smtClean="0"/>
              <a:t> on board. We have been fortunate in obtaining other servants from this ship.</a:t>
            </a:r>
          </a:p>
          <a:p>
            <a:pPr>
              <a:buNone/>
            </a:pPr>
            <a:endParaRPr lang="en-US" dirty="0" smtClean="0"/>
          </a:p>
          <a:p>
            <a:pPr>
              <a:buNone/>
            </a:pPr>
            <a:r>
              <a:rPr lang="en-US" dirty="0" smtClean="0"/>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17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William Light, who arrived in South Australia on board the </a:t>
            </a:r>
            <a:r>
              <a:rPr lang="en-US" sz="8000" i="1" dirty="0" smtClean="0"/>
              <a:t>Rapid</a:t>
            </a:r>
            <a:r>
              <a:rPr lang="en-US" sz="8000" dirty="0" smtClean="0"/>
              <a:t> wrote: </a:t>
            </a:r>
          </a:p>
          <a:p>
            <a:pPr>
              <a:buNone/>
            </a:pPr>
            <a:endParaRPr lang="en-US" sz="4000" i="1" dirty="0" smtClean="0"/>
          </a:p>
          <a:p>
            <a:pPr>
              <a:lnSpc>
                <a:spcPct val="120000"/>
              </a:lnSpc>
              <a:buNone/>
            </a:pPr>
            <a:r>
              <a:rPr lang="en-US" sz="8000" i="1" dirty="0"/>
              <a:t>	</a:t>
            </a:r>
            <a:r>
              <a:rPr lang="en-US" sz="8000" i="1" dirty="0" smtClean="0"/>
              <a:t>17 December-At daylight, Mount Lofty and the range of hills seen, fine weather, made all sail for Holdfast Bay, and at ten came to an anchor and went on shore to see our party, and hear from </a:t>
            </a:r>
            <a:r>
              <a:rPr lang="en-US" sz="8000" i="1" dirty="0" err="1" smtClean="0"/>
              <a:t>Mr</a:t>
            </a:r>
            <a:r>
              <a:rPr lang="en-US" sz="8000" i="1" dirty="0" smtClean="0"/>
              <a:t> Kingston if he had made any interesting discovery during my absence. That I may not appear to wish to conceal any part of my operations or my reasons for them, I here again insert a short extract from my letter to the Commissioners, dated this day:</a:t>
            </a:r>
          </a:p>
          <a:p>
            <a:pPr>
              <a:lnSpc>
                <a:spcPct val="120000"/>
              </a:lnSpc>
              <a:buNone/>
            </a:pPr>
            <a:endParaRPr lang="en-US" sz="4000" i="1" dirty="0" smtClean="0"/>
          </a:p>
          <a:p>
            <a:pPr>
              <a:lnSpc>
                <a:spcPct val="120000"/>
              </a:lnSpc>
              <a:buNone/>
            </a:pPr>
            <a:r>
              <a:rPr lang="en-US" sz="8000" i="1" dirty="0"/>
              <a:t>	</a:t>
            </a:r>
            <a:r>
              <a:rPr lang="en-US" sz="8000" i="1" dirty="0" smtClean="0"/>
              <a:t>The time now lost in much extra </a:t>
            </a:r>
            <a:r>
              <a:rPr lang="en-US" sz="8000" i="1" dirty="0" err="1" smtClean="0"/>
              <a:t>labour</a:t>
            </a:r>
            <a:r>
              <a:rPr lang="en-US" sz="8000" i="1" dirty="0" smtClean="0"/>
              <a:t>, and the arrival of many people from England, makes me anxious to find some place to locate the land purchasers and others; and from every answer to my enquiries of the sealers, as well as the practical view of the coast I had to the westward, I felt convinced I should never find anything more eligible than the </a:t>
            </a:r>
            <a:r>
              <a:rPr lang="en-US" sz="8000" i="1" dirty="0" err="1" smtClean="0"/>
              <a:t>neighbourhood</a:t>
            </a:r>
            <a:r>
              <a:rPr lang="en-US" sz="8000" i="1" dirty="0" smtClean="0"/>
              <a:t> of Holdfast Bay, I therefore steered at once for it, and at ten a.m. came to an anchor.</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0729"/>
            <a:ext cx="8229600" cy="6431815"/>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i="1" dirty="0"/>
              <a:t>	</a:t>
            </a:r>
            <a:r>
              <a:rPr lang="en-US" sz="8000" i="1" dirty="0" smtClean="0"/>
              <a:t>As for Encounter Bay I resolved on leaving that to a future period for the following reason. As much as Encounter Bay and Lake Alexandrina had been talked of in England, I never could fancy for one moment that any navigable entrance from the sea into the Lake could possibly exist, on looking at Flinders’ chart, and considering the exposed situation of that coast, open to the whole southern ocean, great danger must always attend the approaching it with fresh breezes; moreover the very circumstance of so large a Lake being there was a convincing proof to me that the Murray could not have a passage sufficiently deep or wide to discharge its waters into the sea. These ideas I mentioned in England, and often during our passage, but when I saw the sandy shore to the eastward of Encounter Bay from the Rapid as we stood over, beating against strong northerly winds, and seeing that this shore of sand was open to several thousand miles of the southern ocean, where S.W. winds prevailed during eight or nine months of the year, I was more than before convinced that no good and accessible </a:t>
            </a:r>
            <a:r>
              <a:rPr lang="en-US" sz="8000" i="1" dirty="0" err="1" smtClean="0"/>
              <a:t>harbour</a:t>
            </a:r>
            <a:r>
              <a:rPr lang="en-US" sz="8000" i="1" dirty="0" smtClean="0"/>
              <a:t> could exist, contrary to the general laws of nature. Deep and fine </a:t>
            </a:r>
            <a:r>
              <a:rPr lang="en-US" sz="8000" i="1" dirty="0" err="1" smtClean="0"/>
              <a:t>harbours</a:t>
            </a:r>
            <a:r>
              <a:rPr lang="en-US" sz="8000" i="1" dirty="0" smtClean="0"/>
              <a:t>, with good entrances on the sea coast, are only found where the shore is high, hard, or rocky; in other cases such </a:t>
            </a:r>
            <a:r>
              <a:rPr lang="en-US" sz="8000" i="1" dirty="0" err="1" smtClean="0"/>
              <a:t>harbours</a:t>
            </a:r>
            <a:r>
              <a:rPr lang="en-US" sz="8000" i="1" dirty="0" smtClean="0"/>
              <a:t> must be in large rivers or gulfs; sand alone can never preserve a clear channel against the scud of the sea, and particularly such as must inevitably be thrown on the coast about Encounter Bay.</a:t>
            </a:r>
            <a:endParaRPr lang="en-US" sz="80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187832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3710"/>
            <a:ext cx="8229600" cy="6368060"/>
          </a:xfrm>
          <a:solidFill>
            <a:schemeClr val="bg2"/>
          </a:solidFill>
          <a:effectLst>
            <a:glow rad="101600">
              <a:schemeClr val="bg2">
                <a:alpha val="75000"/>
              </a:schemeClr>
            </a:glow>
          </a:effectLst>
        </p:spPr>
        <p:txBody>
          <a:bodyPr>
            <a:normAutofit/>
          </a:bodyPr>
          <a:lstStyle/>
          <a:p>
            <a:pPr>
              <a:buNone/>
            </a:pPr>
            <a:r>
              <a:rPr lang="en-US" sz="2000" i="1" dirty="0" smtClean="0"/>
              <a:t>	I was quite certain that even should such a thing as a </a:t>
            </a:r>
            <a:r>
              <a:rPr lang="en-US" sz="2000" i="1" dirty="0" err="1" smtClean="0"/>
              <a:t>harbour</a:t>
            </a:r>
            <a:r>
              <a:rPr lang="en-US" sz="2000" i="1" dirty="0" smtClean="0"/>
              <a:t> be there, contrary (as I said before) to the general laws of nature, yet no ship could make it exactly, and if she missed it there is no trifling on such a coast, and with a strong breeze from the southward or westward no one would dare to approach it. What then must ships do? They must go to Nepean Bay and wait for </a:t>
            </a:r>
            <a:r>
              <a:rPr lang="en-US" sz="2000" i="1" dirty="0" err="1" smtClean="0"/>
              <a:t>favourable</a:t>
            </a:r>
            <a:r>
              <a:rPr lang="en-US" sz="2000" i="1" dirty="0" smtClean="0"/>
              <a:t> weather to enter this </a:t>
            </a:r>
            <a:r>
              <a:rPr lang="en-US" sz="2000" i="1" dirty="0" err="1" smtClean="0"/>
              <a:t>harbour</a:t>
            </a:r>
            <a:r>
              <a:rPr lang="en-US" sz="2000" i="1" dirty="0" smtClean="0"/>
              <a:t>, in doing which a ship may lose two months of her time. I was also sure that on a low, sandy shore like that, there must be a bar and tremendous surf. When I reached Nepean Bay this idea was fully confirmed by the reports of the sealers, and some said there was no such thing as a </a:t>
            </a:r>
            <a:r>
              <a:rPr lang="en-US" sz="2000" i="1" dirty="0" err="1" smtClean="0"/>
              <a:t>harbour</a:t>
            </a:r>
            <a:r>
              <a:rPr lang="en-US" sz="2000" i="1" dirty="0" smtClean="0"/>
              <a:t> along the coast; I therefore thought I should be throwing away valuable time in examining there, and besides this, had I wished it, the frequent westerly winds would have prevented me.</a:t>
            </a:r>
            <a:endParaRPr lang="en-US"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r>
              <a:rPr lang="en-US" sz="2000" dirty="0" smtClean="0"/>
              <a:t>How did the English, French and Americans inhabit Kangaroo Island prior to our first nine vessels arriving in 1836?  </a:t>
            </a:r>
          </a:p>
          <a:p>
            <a:pPr>
              <a:buNone/>
            </a:pPr>
            <a:endParaRPr lang="en-US" sz="2000" dirty="0" smtClean="0"/>
          </a:p>
          <a:p>
            <a:r>
              <a:rPr lang="en-US" sz="2000" dirty="0" smtClean="0"/>
              <a:t>What was the significance of Kangaroo Island for our early English migrants?  </a:t>
            </a:r>
          </a:p>
          <a:p>
            <a:pPr>
              <a:buNone/>
            </a:pPr>
            <a:endParaRPr lang="en-US" sz="2000" dirty="0" smtClean="0"/>
          </a:p>
          <a:p>
            <a:r>
              <a:rPr lang="en-US" sz="2000" dirty="0" smtClean="0"/>
              <a:t>Light’s journal makes a number of references to locations explored by Captain Mathew Flinders. Who was Matthew Flinders and what role did he play in South Australia’s history?</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Images</a:t>
            </a:r>
            <a:endParaRPr lang="en-US" sz="3600" dirty="0">
              <a:latin typeface="Lucida Calligraphy"/>
              <a:cs typeface="Lucida Calligraphy"/>
            </a:endParaRPr>
          </a:p>
        </p:txBody>
      </p:sp>
      <p:pic>
        <p:nvPicPr>
          <p:cNvPr id="2050" name="Picture 2" descr="M:\COMMUNITY HISTORY PROGRAMS\Bound for South Australia - website\Image Research\NLA\Coastline of kangaroo Island an45775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08" y="2828921"/>
            <a:ext cx="7128002" cy="1695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3808" y="4788816"/>
            <a:ext cx="7128001" cy="923330"/>
          </a:xfrm>
          <a:prstGeom prst="rect">
            <a:avLst/>
          </a:prstGeom>
          <a:noFill/>
        </p:spPr>
        <p:txBody>
          <a:bodyPr wrap="square" rtlCol="0">
            <a:spAutoFit/>
          </a:bodyPr>
          <a:lstStyle/>
          <a:p>
            <a:pPr algn="ctr"/>
            <a:r>
              <a:rPr lang="en-AU" dirty="0">
                <a:solidFill>
                  <a:schemeClr val="bg1"/>
                </a:solidFill>
              </a:rPr>
              <a:t>Coastline of Kangaroo Island from 'Views of the South Coast of Australia'. by William Westall, 1802. Image courtesy </a:t>
            </a:r>
            <a:r>
              <a:rPr lang="en-AU" dirty="0" smtClean="0">
                <a:solidFill>
                  <a:schemeClr val="bg1"/>
                </a:solidFill>
              </a:rPr>
              <a:t>of the National </a:t>
            </a:r>
            <a:r>
              <a:rPr lang="en-AU" dirty="0">
                <a:solidFill>
                  <a:schemeClr val="bg1"/>
                </a:solidFill>
              </a:rPr>
              <a:t>Library of Australia.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1550" b="1" dirty="0" smtClean="0"/>
              <a:t>native companion</a:t>
            </a:r>
          </a:p>
          <a:p>
            <a:r>
              <a:rPr lang="en-US" sz="1550" dirty="0" smtClean="0"/>
              <a:t>old name for a </a:t>
            </a:r>
            <a:r>
              <a:rPr lang="en-US" sz="1550" dirty="0" err="1" smtClean="0"/>
              <a:t>brolga</a:t>
            </a:r>
            <a:r>
              <a:rPr lang="en-US" sz="1550" dirty="0" smtClean="0"/>
              <a:t>, so named because they were observed in pairs.</a:t>
            </a:r>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pPr marL="0" indent="0">
              <a:buNone/>
            </a:pPr>
            <a:r>
              <a:rPr lang="en-US" sz="1550" dirty="0" smtClean="0"/>
              <a:t>													</a:t>
            </a:r>
            <a:r>
              <a:rPr lang="en-US" sz="1550" dirty="0" smtClean="0">
                <a:hlinkClick r:id="rId3" action="ppaction://hlinksldjump"/>
              </a:rPr>
              <a:t>Return to Journal Entries</a:t>
            </a:r>
            <a:endParaRPr lang="en-US" sz="1550" dirty="0" smtClean="0"/>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a:buNone/>
            </a:pPr>
            <a:r>
              <a:rPr lang="en-US" sz="2000" dirty="0" smtClean="0"/>
              <a:t>Last week we explored numeracy in the new colony. Did you know that</a:t>
            </a:r>
          </a:p>
          <a:p>
            <a:pPr>
              <a:buNone/>
            </a:pPr>
            <a:r>
              <a:rPr lang="en-US" sz="2000" dirty="0" smtClean="0"/>
              <a:t>Kangaroo Island is the third largest island off the main coast of Australia, it’s</a:t>
            </a:r>
          </a:p>
          <a:p>
            <a:pPr>
              <a:buNone/>
            </a:pPr>
            <a:r>
              <a:rPr lang="en-US" sz="2000" dirty="0" smtClean="0"/>
              <a:t>155 </a:t>
            </a:r>
            <a:r>
              <a:rPr lang="en-US" sz="2000" dirty="0" err="1" smtClean="0"/>
              <a:t>kilometres</a:t>
            </a:r>
            <a:r>
              <a:rPr lang="en-US" sz="2000" dirty="0" smtClean="0"/>
              <a:t> long and up to 55 </a:t>
            </a:r>
            <a:r>
              <a:rPr lang="en-US" sz="2000" dirty="0" err="1" smtClean="0"/>
              <a:t>kilometres</a:t>
            </a:r>
            <a:r>
              <a:rPr lang="en-US" sz="2000" dirty="0" smtClean="0"/>
              <a:t> wide, covering an area of 4,500</a:t>
            </a:r>
          </a:p>
          <a:p>
            <a:pPr>
              <a:buNone/>
            </a:pPr>
            <a:r>
              <a:rPr lang="en-US" sz="2000" dirty="0" smtClean="0"/>
              <a:t>square </a:t>
            </a:r>
            <a:r>
              <a:rPr lang="en-US" sz="2000" dirty="0" err="1" smtClean="0"/>
              <a:t>kilometres</a:t>
            </a:r>
            <a:r>
              <a:rPr lang="en-US" sz="2000" dirty="0" smtClean="0"/>
              <a:t>! Eight of our nine vessels have reached the shores of South</a:t>
            </a:r>
          </a:p>
          <a:p>
            <a:pPr>
              <a:buNone/>
            </a:pPr>
            <a:r>
              <a:rPr lang="en-US" sz="2000" dirty="0" smtClean="0"/>
              <a:t>Australia, and we are starting to read correlations between the journals, with</a:t>
            </a:r>
          </a:p>
          <a:p>
            <a:pPr>
              <a:buNone/>
            </a:pPr>
            <a:r>
              <a:rPr lang="en-US" sz="2000" dirty="0" smtClean="0"/>
              <a:t>many making reference to Kangaroo Island. This week, both </a:t>
            </a:r>
            <a:r>
              <a:rPr lang="en-US" sz="2000" dirty="0" err="1" smtClean="0"/>
              <a:t>Woodforde</a:t>
            </a:r>
            <a:r>
              <a:rPr lang="en-US" sz="2000" dirty="0" smtClean="0"/>
              <a:t> and</a:t>
            </a:r>
          </a:p>
          <a:p>
            <a:pPr>
              <a:buNone/>
            </a:pPr>
            <a:r>
              <a:rPr lang="en-US" sz="2000" dirty="0" smtClean="0"/>
              <a:t>Gouger refer to two men who have disappeared on the island. No one knows</a:t>
            </a:r>
          </a:p>
          <a:p>
            <a:pPr>
              <a:buNone/>
            </a:pPr>
            <a:r>
              <a:rPr lang="en-US" sz="2000" dirty="0" smtClean="0"/>
              <a:t>exactly the reasons behind their disappearance; some say it involved a</a:t>
            </a:r>
          </a:p>
          <a:p>
            <a:pPr>
              <a:buNone/>
            </a:pPr>
            <a:r>
              <a:rPr lang="en-US" sz="2000" dirty="0" smtClean="0"/>
              <a:t>disagreement while others put it down to exhaustion. At present we do not</a:t>
            </a:r>
          </a:p>
          <a:p>
            <a:pPr>
              <a:buNone/>
            </a:pPr>
            <a:r>
              <a:rPr lang="en-US" sz="2000" dirty="0" smtClean="0"/>
              <a:t>know the fate of these men.  This week we explore Kangaroo Island, its</a:t>
            </a:r>
          </a:p>
          <a:p>
            <a:pPr>
              <a:buNone/>
            </a:pPr>
            <a:r>
              <a:rPr lang="en-US" sz="2000" dirty="0" smtClean="0"/>
              <a:t>history prior to 1836 and find out why it was such a significant place for our</a:t>
            </a:r>
          </a:p>
          <a:p>
            <a:pPr>
              <a:buNone/>
            </a:pPr>
            <a:r>
              <a:rPr lang="en-US" sz="2000" dirty="0" smtClean="0"/>
              <a:t>early English migrants.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a:bodyPr>
          <a:lstStyle/>
          <a:p>
            <a:pPr marL="0" indent="0">
              <a:buNone/>
            </a:pPr>
            <a:r>
              <a:rPr lang="en-AU" sz="2000" dirty="0"/>
              <a:t>William Light, who arrived in South Australia on board the </a:t>
            </a:r>
            <a:r>
              <a:rPr lang="en-AU" sz="2000" i="1" dirty="0"/>
              <a:t>Rapid</a:t>
            </a:r>
            <a:r>
              <a:rPr lang="en-AU" sz="2000" dirty="0"/>
              <a:t> wrote: </a:t>
            </a:r>
            <a:endParaRPr lang="en-AU" sz="2000" dirty="0" smtClean="0"/>
          </a:p>
          <a:p>
            <a:pPr marL="0" indent="0">
              <a:buNone/>
            </a:pPr>
            <a:endParaRPr lang="en-AU" sz="2000" dirty="0" smtClean="0"/>
          </a:p>
          <a:p>
            <a:pPr marL="400050" lvl="1" indent="0">
              <a:buNone/>
            </a:pPr>
            <a:r>
              <a:rPr lang="en-AU" sz="2000" i="1" dirty="0" smtClean="0"/>
              <a:t>11 </a:t>
            </a:r>
            <a:r>
              <a:rPr lang="en-AU" sz="2000" i="1" dirty="0"/>
              <a:t>December First part strong breezes with vivid lightning to the westward; at five a.m. more moderate; got under way; at eight passed the rock off Thistle Island, and we discovered an extensive reef running from </a:t>
            </a:r>
            <a:r>
              <a:rPr lang="en-AU" sz="2000" i="1" dirty="0" err="1"/>
              <a:t>Grindall’s</a:t>
            </a:r>
            <a:r>
              <a:rPr lang="en-AU" sz="2000" i="1" dirty="0"/>
              <a:t> Island in a north easterly direction, not laid down in Flinders’ chart, and reaching across the very course I had intended to steer had we been driven from our anchorage in the night; we must all [have] perished had that happened, but Providence kept us safe in Memory Cove.</a:t>
            </a:r>
            <a:endParaRPr lang="en-US" sz="2000" i="1" dirty="0"/>
          </a:p>
        </p:txBody>
      </p:sp>
      <p:sp>
        <p:nvSpPr>
          <p:cNvPr id="5"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11 December 1836</a:t>
            </a:r>
            <a:br>
              <a:rPr lang="en-US" sz="2400" b="1" dirty="0" smtClean="0">
                <a:latin typeface="Lucida Calligraphy"/>
                <a:cs typeface="Lucida Calligraphy"/>
              </a:rPr>
            </a:br>
            <a:endParaRPr lang="en-US" sz="2400" dirty="0">
              <a:latin typeface="Lucida Calligraphy"/>
              <a:cs typeface="Lucida Calligraph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rmAutofit fontScale="62500" lnSpcReduction="20000"/>
          </a:bodyPr>
          <a:lstStyle/>
          <a:p>
            <a:pPr>
              <a:lnSpc>
                <a:spcPct val="120000"/>
              </a:lnSpc>
              <a:buNone/>
            </a:pPr>
            <a:r>
              <a:rPr lang="en-US" dirty="0" err="1" smtClean="0"/>
              <a:t>Dr</a:t>
            </a:r>
            <a:r>
              <a:rPr lang="en-US" dirty="0" smtClean="0"/>
              <a:t> John Woodforde, who arrived in South Australia on board the </a:t>
            </a:r>
            <a:r>
              <a:rPr lang="en-US" i="1" dirty="0" smtClean="0"/>
              <a:t>Rapid</a:t>
            </a:r>
            <a:r>
              <a:rPr lang="en-US" dirty="0" smtClean="0"/>
              <a:t> wrote: </a:t>
            </a:r>
          </a:p>
          <a:p>
            <a:pPr>
              <a:buNone/>
            </a:pPr>
            <a:endParaRPr lang="en-US" dirty="0" smtClean="0"/>
          </a:p>
          <a:p>
            <a:pPr>
              <a:lnSpc>
                <a:spcPct val="120000"/>
              </a:lnSpc>
              <a:buNone/>
            </a:pPr>
            <a:r>
              <a:rPr lang="en-US" dirty="0"/>
              <a:t>	</a:t>
            </a:r>
            <a:r>
              <a:rPr lang="en-US" i="1" dirty="0" smtClean="0"/>
              <a:t>The last days I have been employed on alternate days shooting and working at my hut, which I had the extreme facility of removing to last night. On one of my shooting excursions I shot a </a:t>
            </a:r>
            <a:r>
              <a:rPr lang="en-US" i="1" dirty="0" smtClean="0">
                <a:hlinkClick r:id="rId2" action="ppaction://hlinksldjump"/>
              </a:rPr>
              <a:t>native companion</a:t>
            </a:r>
            <a:r>
              <a:rPr lang="en-US" i="1" dirty="0" smtClean="0"/>
              <a:t> weighing 14 pounds. This bird much resembles a heron in the shape with the exception of the legs which like the emu’s are armed with three toes. The plumage on the back is speckled, not unlike the guinea-fowl and is white on the breast. The “Emu” called here on Friday on her way up the Gulf, having on board stock etc. brought by the “John Pirie” to Kangaroo Island. She left us yesterday at daybreak. We learnt from the Officers that of the six landed on Kangaroo Island to find their way on foot to Nepean Bay, four only have been found, and they were nearly exhausted by fatigue and famine. The two others, one of whom was a surgeon (Mr. Slater) have in all human probability perished. The weather during the week has been variable, having had two very sultry days with the hot northerly wind.</a:t>
            </a:r>
          </a:p>
          <a:p>
            <a:endParaRPr lang="en-US" dirty="0"/>
          </a:p>
        </p:txBody>
      </p:sp>
      <p:sp>
        <p:nvSpPr>
          <p:cNvPr id="6" name="Title 1"/>
          <p:cNvSpPr>
            <a:spLocks noGrp="1"/>
          </p:cNvSpPr>
          <p:nvPr>
            <p:ph type="title"/>
          </p:nvPr>
        </p:nvSpPr>
        <p:spPr>
          <a:blipFill rotWithShape="1">
            <a:blip r:embed="rId3"/>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Sunday 11 December 1836</a:t>
            </a:r>
            <a:br>
              <a:rPr lang="en-US" sz="3600" b="1" dirty="0" smtClean="0">
                <a:latin typeface="Lucida Calligraphy"/>
                <a:cs typeface="Lucida Calligraphy"/>
              </a:rPr>
            </a:br>
            <a:endParaRPr lang="en-US" sz="3600" dirty="0">
              <a:latin typeface="Lucida Calligraphy"/>
              <a:cs typeface="Lucida Calligraphy"/>
            </a:endParaRPr>
          </a:p>
        </p:txBody>
      </p:sp>
    </p:spTree>
    <p:extLst>
      <p:ext uri="{BB962C8B-B14F-4D97-AF65-F5344CB8AC3E}">
        <p14:creationId xmlns:p14="http://schemas.microsoft.com/office/powerpoint/2010/main" val="269926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Sunday 11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1569"/>
          </a:xfrm>
          <a:solidFill>
            <a:schemeClr val="bg2"/>
          </a:solidFill>
          <a:effectLst>
            <a:glow rad="101600">
              <a:schemeClr val="bg2">
                <a:alpha val="75000"/>
              </a:schemeClr>
            </a:glow>
          </a:effectLst>
        </p:spPr>
        <p:txBody>
          <a:bodyPr>
            <a:noAutofit/>
          </a:bodyPr>
          <a:lstStyle/>
          <a:p>
            <a:pPr>
              <a:buNone/>
            </a:pPr>
            <a:r>
              <a:rPr lang="en-US" sz="2000" dirty="0" smtClean="0"/>
              <a:t>Mary Thomas, who arrived in South Australia on board the </a:t>
            </a:r>
            <a:r>
              <a:rPr lang="en-US" sz="2000" i="1" dirty="0" smtClean="0"/>
              <a:t>Africaine</a:t>
            </a:r>
            <a:r>
              <a:rPr lang="en-US" sz="2000" dirty="0" smtClean="0"/>
              <a:t> wrote: </a:t>
            </a:r>
          </a:p>
          <a:p>
            <a:pPr>
              <a:buNone/>
            </a:pPr>
            <a:endParaRPr lang="en-US" sz="2000" dirty="0" smtClean="0"/>
          </a:p>
          <a:p>
            <a:pPr>
              <a:buNone/>
            </a:pPr>
            <a:r>
              <a:rPr lang="en-US" sz="2000" dirty="0"/>
              <a:t>	</a:t>
            </a:r>
            <a:r>
              <a:rPr lang="en-US" sz="2000" i="1" dirty="0" smtClean="0"/>
              <a:t>DECEMBER 11.-This day, about noon, a report prevailed that a ship was in sight, and that it might be the Tam </a:t>
            </a:r>
            <a:r>
              <a:rPr lang="en-US" sz="2000" i="1" dirty="0" err="1" smtClean="0"/>
              <a:t>o’Shanter</a:t>
            </a:r>
            <a:r>
              <a:rPr lang="en-US" sz="2000" i="1" dirty="0" smtClean="0"/>
              <a:t>, the arrival of which we were anxiously awaiting. We sent the boys to the beach to inquire, and they soon returned with the news that the Emma, a vessel that came out before the </a:t>
            </a:r>
            <a:r>
              <a:rPr lang="en-US" sz="2000" i="1" dirty="0" err="1" smtClean="0"/>
              <a:t>Africaine</a:t>
            </a:r>
            <a:r>
              <a:rPr lang="en-US" sz="2000" i="1" dirty="0" smtClean="0"/>
              <a:t>, in the service of the South Australian Company, I believe, had returned from Kangaroo Island, whither she had been sent with stores, and that she had on board two of the young men who had been so long wandering on the island, Nantes and Fisher, our printer. This proved to be true, but the latter did not come on shore that day. Four of them at length returned with vague and rather contradictory statements that they had left Slater and Osborne near a lagoon, unable to proceed any further, but that they would do so as soon as they had somewhat recovered from their fatigue; that they had plenty of provisions with them, thus keeping up our hopes of their final safety. They never returned, however, nor could we</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3710"/>
            <a:ext cx="8229600" cy="6368060"/>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AU" dirty="0" smtClean="0"/>
              <a:t>	</a:t>
            </a:r>
            <a:r>
              <a:rPr lang="en-AU" sz="8000" i="1" dirty="0" smtClean="0"/>
              <a:t>learn </a:t>
            </a:r>
            <a:r>
              <a:rPr lang="en-AU" sz="8000" i="1" dirty="0"/>
              <a:t>anything with certainty as to their fate, though we made constant inquiry and questioned everyone in the least likely to afford information</a:t>
            </a:r>
            <a:r>
              <a:rPr lang="en-AU" sz="8000" i="1" dirty="0" smtClean="0"/>
              <a:t>…</a:t>
            </a:r>
            <a:endParaRPr lang="en-US" sz="8000" i="1" dirty="0" smtClean="0"/>
          </a:p>
          <a:p>
            <a:pPr>
              <a:lnSpc>
                <a:spcPct val="120000"/>
              </a:lnSpc>
              <a:buNone/>
            </a:pPr>
            <a:r>
              <a:rPr lang="en-US" sz="8000" i="1" dirty="0"/>
              <a:t>	</a:t>
            </a:r>
            <a:r>
              <a:rPr lang="en-US" sz="8000" i="1" dirty="0" smtClean="0"/>
              <a:t>This melancholy affair distressed us all very much, and it was some time before we could settle to our ordinary avocations…</a:t>
            </a:r>
          </a:p>
          <a:p>
            <a:pPr>
              <a:lnSpc>
                <a:spcPct val="120000"/>
              </a:lnSpc>
              <a:buNone/>
            </a:pPr>
            <a:r>
              <a:rPr lang="en-US" sz="8000" i="1" dirty="0"/>
              <a:t>	</a:t>
            </a:r>
            <a:r>
              <a:rPr lang="en-US" sz="8000" i="1" dirty="0" smtClean="0"/>
              <a:t>From some casual words spoken by those who returned I began to suspect that some disagreement had occurred while they were on the island, especially as allusions were made to “that hot-headed Irishman.” Mr. Slater was, as far as I could observe, a kind-hearted man of gentlemanly manners, and generally on good terms with his fellow-passengers, but sometimes he showed unmistakable proofs of a fiery temperament, which on one occasion caused me some uneasiness. It so happened that something had occurred, I do not know what, that gave him great offence, and after giving vent to furious passion he shut himself in his cabin with a loaded pistol in his hand, declaring that he would shoot the first man who dared to enter it; but as he was the sole occupant of the cabin, of course no one had the right to enter it without his permission, and under those circumstances few cared even to pass the door. Nor would his irritated </a:t>
            </a:r>
            <a:r>
              <a:rPr lang="en-US" sz="8000" i="1" dirty="0" err="1" smtClean="0"/>
              <a:t>humour</a:t>
            </a:r>
            <a:r>
              <a:rPr lang="en-US" sz="8000" i="1" dirty="0" smtClean="0"/>
              <a:t> have given me much concern but that his cabin was situated next to one occupied by my children, and I could not help being apprehensive lest the pistol should go off, perhaps by accident, or otherwise. Either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200"/>
            <a:ext cx="8229600" cy="6381570"/>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AU" dirty="0" smtClean="0"/>
              <a:t>	</a:t>
            </a:r>
            <a:r>
              <a:rPr lang="en-AU" sz="8000" i="1" dirty="0" smtClean="0"/>
              <a:t>incident </a:t>
            </a:r>
            <a:r>
              <a:rPr lang="en-AU" sz="8000" i="1" dirty="0"/>
              <a:t>would have caused considerable alarm</a:t>
            </a:r>
            <a:r>
              <a:rPr lang="en-AU" sz="8000" i="1" dirty="0" smtClean="0"/>
              <a:t>.</a:t>
            </a:r>
            <a:endParaRPr lang="en-US" sz="8000" i="1" dirty="0" smtClean="0"/>
          </a:p>
          <a:p>
            <a:pPr>
              <a:lnSpc>
                <a:spcPct val="120000"/>
              </a:lnSpc>
              <a:buNone/>
            </a:pPr>
            <a:r>
              <a:rPr lang="en-US" sz="8000" i="1" dirty="0"/>
              <a:t>	</a:t>
            </a:r>
            <a:r>
              <a:rPr lang="en-US" sz="8000" i="1" dirty="0" smtClean="0"/>
              <a:t>Osborne, however, went to him notwithstanding his threats, and not only induced </a:t>
            </a:r>
            <a:r>
              <a:rPr lang="en-US" sz="8000" i="1" dirty="0" err="1" smtClean="0"/>
              <a:t>hime</a:t>
            </a:r>
            <a:r>
              <a:rPr lang="en-US" sz="8000" i="1" dirty="0" smtClean="0"/>
              <a:t> to lay aside the pistol, but reasoned him into a calmer mood. This was not the only instance in which he succeeded, by his judicious arguments, in allaying the ruffled temper of Mr. Slater.</a:t>
            </a:r>
          </a:p>
          <a:p>
            <a:pPr>
              <a:lnSpc>
                <a:spcPct val="120000"/>
              </a:lnSpc>
              <a:buNone/>
            </a:pPr>
            <a:r>
              <a:rPr lang="en-US" sz="8000" i="1" dirty="0"/>
              <a:t>	</a:t>
            </a:r>
            <a:r>
              <a:rPr lang="en-US" sz="8000" i="1" dirty="0" smtClean="0"/>
              <a:t>Whether anything of the kind had occurred or not during their route across Kangaroo Island I cannot tell, but that some dispute did arise I have reason to believe from hints which were occasionally thrown out by those who returned, and by which it appeared that they could not agree as to the course they should pursue, some of the party wishing to go one way and the rest another. How it was settled, of course, I had no means of ascertaining, except that Osborne, as usual, adhered to his friend, and they parted company with the rest. All my </a:t>
            </a:r>
            <a:r>
              <a:rPr lang="en-US" sz="8000" i="1" dirty="0" err="1" smtClean="0"/>
              <a:t>endeavours</a:t>
            </a:r>
            <a:r>
              <a:rPr lang="en-US" sz="8000" i="1" dirty="0" smtClean="0"/>
              <a:t> to obtain a satisfactory explanation for their absence failed, and though I repeatedly questioned all those who returned, and Fisher in particular, I could get no other answer than that they were on their way and would soon arrive.</a:t>
            </a:r>
          </a:p>
          <a:p>
            <a:pPr>
              <a:lnSpc>
                <a:spcPct val="120000"/>
              </a:lnSpc>
              <a:buNone/>
            </a:pPr>
            <a:r>
              <a:rPr lang="en-US" sz="8000" i="1" dirty="0"/>
              <a:t>	</a:t>
            </a:r>
            <a:r>
              <a:rPr lang="en-US" sz="8000" i="1" dirty="0" smtClean="0"/>
              <a:t>As I said before, we never saw them again, and when all hope was gone the painful task devolved on me to convey the melancholy tidings to Osborne’s father. As the best means of doing so, I wrote to our agent in London, Mr. Leonard Baugh, and gave him a full account, as far as I was</a:t>
            </a:r>
            <a:endParaRPr lang="en-US" sz="80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TotalTime>
  <Words>652</Words>
  <Application>Microsoft Office PowerPoint</Application>
  <PresentationFormat>On-screen Show (4:3)</PresentationFormat>
  <Paragraphs>110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Bound for South Australia 1836 Kangaroo Island Week 43 </vt:lpstr>
      <vt:lpstr>Overview</vt:lpstr>
      <vt:lpstr>Contents</vt:lpstr>
      <vt:lpstr>Introduction</vt:lpstr>
      <vt:lpstr> Journals from settlers in South Australia: Sunday 11 December 1836 </vt:lpstr>
      <vt:lpstr> Sunday 11 December 1836 </vt:lpstr>
      <vt:lpstr> Sunday 11 December 1836 </vt:lpstr>
      <vt:lpstr>PowerPoint Presentation</vt:lpstr>
      <vt:lpstr>PowerPoint Presentation</vt:lpstr>
      <vt:lpstr>PowerPoint Presentation</vt:lpstr>
      <vt:lpstr> Sunday 11 December 1836 </vt:lpstr>
      <vt:lpstr>PowerPoint Presentation</vt:lpstr>
      <vt:lpstr> Monday 12 December 1836 </vt:lpstr>
      <vt:lpstr> Tuesday 13 December 1836 </vt:lpstr>
      <vt:lpstr> Thursday 15 December 1836 </vt:lpstr>
      <vt:lpstr> Friday 16 December 1836 </vt:lpstr>
      <vt:lpstr> Friday 16 December 1836 </vt:lpstr>
      <vt:lpstr> Saturday 17 December 1836 </vt:lpstr>
      <vt:lpstr>PowerPoint Presentation</vt:lpstr>
      <vt:lpstr>PowerPoint Presentation</vt:lpstr>
      <vt:lpstr>Inquiry Questions</vt:lpstr>
      <vt:lpstr>Images</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Week 43 Kangaroo Island</dc:title>
  <dc:creator>Abigail Hutchison</dc:creator>
  <cp:lastModifiedBy>Jonathan Hull</cp:lastModifiedBy>
  <cp:revision>17</cp:revision>
  <dcterms:created xsi:type="dcterms:W3CDTF">2011-12-30T21:48:31Z</dcterms:created>
  <dcterms:modified xsi:type="dcterms:W3CDTF">2012-02-01T05:25:35Z</dcterms:modified>
</cp:coreProperties>
</file>